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44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FE70584-F09A-46FE-9F7E-77526D79A481}" type="datetimeFigureOut">
              <a:rPr kumimoji="1" lang="ja-JP" altLang="en-US" smtClean="0"/>
              <a:t>2024/8/28</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6D22F2F-2058-4B05-A9D7-03DF6640FE5A}" type="slidenum">
              <a:rPr kumimoji="1" lang="ja-JP" altLang="en-US" smtClean="0"/>
              <a:t>‹#›</a:t>
            </a:fld>
            <a:endParaRPr kumimoji="1" lang="ja-JP" altLang="en-US"/>
          </a:p>
        </p:txBody>
      </p:sp>
    </p:spTree>
    <p:extLst>
      <p:ext uri="{BB962C8B-B14F-4D97-AF65-F5344CB8AC3E}">
        <p14:creationId xmlns:p14="http://schemas.microsoft.com/office/powerpoint/2010/main" val="1863723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6D22F2F-2058-4B05-A9D7-03DF6640FE5A}" type="slidenum">
              <a:rPr kumimoji="1" lang="ja-JP" altLang="en-US" smtClean="0"/>
              <a:t>2</a:t>
            </a:fld>
            <a:endParaRPr kumimoji="1" lang="ja-JP" altLang="en-US"/>
          </a:p>
        </p:txBody>
      </p:sp>
    </p:spTree>
    <p:extLst>
      <p:ext uri="{BB962C8B-B14F-4D97-AF65-F5344CB8AC3E}">
        <p14:creationId xmlns:p14="http://schemas.microsoft.com/office/powerpoint/2010/main" val="1436285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11708" y="167614"/>
            <a:ext cx="7644257" cy="63997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710054" y="296417"/>
            <a:ext cx="5723890" cy="302895"/>
          </a:xfrm>
          <a:prstGeom prst="rect">
            <a:avLst/>
          </a:prstGeom>
        </p:spPr>
        <p:txBody>
          <a:bodyPr wrap="square" lIns="0" tIns="0" rIns="0" bIns="0">
            <a:spAutoFit/>
          </a:bodyPr>
          <a:lstStyle>
            <a:lvl1pPr>
              <a:defRPr sz="2000" b="1" i="0">
                <a:solidFill>
                  <a:schemeClr val="bg1"/>
                </a:solidFill>
                <a:latin typeface="HG丸ｺﾞｼｯｸM-PRO"/>
                <a:cs typeface="HG丸ｺﾞｼｯｸM-PRO"/>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8/28/2024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29971546"/>
              </p:ext>
            </p:extLst>
          </p:nvPr>
        </p:nvGraphicFramePr>
        <p:xfrm>
          <a:off x="786563" y="4302238"/>
          <a:ext cx="7586756" cy="2247740"/>
        </p:xfrm>
        <a:graphic>
          <a:graphicData uri="http://schemas.openxmlformats.org/drawingml/2006/table">
            <a:tbl>
              <a:tblPr firstRow="1" bandRow="1">
                <a:tableStyleId>{5C22544A-7EE6-4342-B048-85BDC9FD1C3A}</a:tableStyleId>
              </a:tblPr>
              <a:tblGrid>
                <a:gridCol w="2329258">
                  <a:extLst>
                    <a:ext uri="{9D8B030D-6E8A-4147-A177-3AD203B41FA5}">
                      <a16:colId xmlns:a16="http://schemas.microsoft.com/office/drawing/2014/main" val="1909623883"/>
                    </a:ext>
                  </a:extLst>
                </a:gridCol>
                <a:gridCol w="5257498">
                  <a:extLst>
                    <a:ext uri="{9D8B030D-6E8A-4147-A177-3AD203B41FA5}">
                      <a16:colId xmlns:a16="http://schemas.microsoft.com/office/drawing/2014/main" val="1191588701"/>
                    </a:ext>
                  </a:extLst>
                </a:gridCol>
              </a:tblGrid>
              <a:tr h="726282">
                <a:tc>
                  <a:txBody>
                    <a:bodyPr/>
                    <a:lstStyle/>
                    <a:p>
                      <a:pPr>
                        <a:lnSpc>
                          <a:spcPct val="150000"/>
                        </a:lnSpc>
                      </a:pP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テニュア審査時期の繰上げ</a:t>
                      </a:r>
                    </a:p>
                  </a:txBody>
                  <a:tcPr>
                    <a:lnB w="12700" cap="flat" cmpd="sng" algn="ctr">
                      <a:solidFill>
                        <a:schemeClr val="bg1"/>
                      </a:solidFill>
                      <a:prstDash val="solid"/>
                      <a:round/>
                      <a:headEnd type="none" w="med" len="med"/>
                      <a:tailEnd type="none" w="med" len="med"/>
                    </a:lnB>
                  </a:tcPr>
                </a:tc>
                <a:tc>
                  <a:txBody>
                    <a:bodyPr/>
                    <a:lstStyle/>
                    <a:p>
                      <a:pPr algn="l">
                        <a:lnSpc>
                          <a:spcPct val="150000"/>
                        </a:lnSpc>
                      </a:pPr>
                      <a:r>
                        <a:rPr kumimoji="1" lang="ja-JP" altLang="en-US" sz="1200" b="0" dirty="0">
                          <a:solidFill>
                            <a:schemeClr val="tx1"/>
                          </a:solidFill>
                          <a:latin typeface="HG丸ｺﾞｼｯｸM-PRO" panose="020F0600000000000000" pitchFamily="50" charset="-128"/>
                          <a:ea typeface="HG丸ｺﾞｼｯｸM-PRO" panose="020F0600000000000000" pitchFamily="50" charset="-128"/>
                        </a:rPr>
                        <a:t>テニュア審査基準を満たすに至ったと認められる場合は、中間審査の実施時又はそれ以降にテニュア審査の時期を繰り上げ可能</a:t>
                      </a:r>
                    </a:p>
                  </a:txBody>
                  <a:tcPr>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86357879"/>
                  </a:ext>
                </a:extLst>
              </a:tr>
              <a:tr h="765066">
                <a:tc>
                  <a:txBody>
                    <a:bodyPr/>
                    <a:lstStyle/>
                    <a:p>
                      <a:pPr>
                        <a:lnSpc>
                          <a:spcPct val="150000"/>
                        </a:lnSpc>
                      </a:pP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セーフティネット期間</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nSpc>
                          <a:spcPct val="1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５年の任期中にテニュア資格が付与されない場合、セーフティネット期間として３年の再任期間あり</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59786190"/>
                  </a:ext>
                </a:extLst>
              </a:tr>
              <a:tr h="756392">
                <a:tc>
                  <a:txBody>
                    <a:bodyPr/>
                    <a:lstStyle/>
                    <a:p>
                      <a:pPr>
                        <a:lnSpc>
                          <a:spcPct val="150000"/>
                        </a:lnSpc>
                      </a:pP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再度のテニュア審査</a:t>
                      </a:r>
                    </a:p>
                  </a:txBody>
                  <a:tcPr>
                    <a:lnT w="12700" cap="flat" cmpd="sng" algn="ctr">
                      <a:solidFill>
                        <a:schemeClr val="bg1"/>
                      </a:solidFill>
                      <a:prstDash val="solid"/>
                      <a:round/>
                      <a:headEnd type="none" w="med" len="med"/>
                      <a:tailEnd type="none" w="med" len="med"/>
                    </a:lnT>
                    <a:solidFill>
                      <a:schemeClr val="accent1"/>
                    </a:solidFill>
                  </a:tcPr>
                </a:tc>
                <a:tc>
                  <a:txBody>
                    <a:bodyPr/>
                    <a:lstStyle/>
                    <a:p>
                      <a:pPr>
                        <a:lnSpc>
                          <a:spcPct val="1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セーフティネット期間においてテニュア審査基準を満たすに至ったと認められる場合は、再度のテニュア審査が可能</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tx2">
                        <a:lumMod val="20000"/>
                        <a:lumOff val="80000"/>
                      </a:schemeClr>
                    </a:solidFill>
                  </a:tcPr>
                </a:tc>
                <a:extLst>
                  <a:ext uri="{0D108BD9-81ED-4DB2-BD59-A6C34878D82A}">
                    <a16:rowId xmlns:a16="http://schemas.microsoft.com/office/drawing/2014/main" val="992168328"/>
                  </a:ext>
                </a:extLst>
              </a:tr>
            </a:tbl>
          </a:graphicData>
        </a:graphic>
      </p:graphicFrame>
      <p:sp>
        <p:nvSpPr>
          <p:cNvPr id="3" name="タイトル 2"/>
          <p:cNvSpPr>
            <a:spLocks noGrp="1"/>
          </p:cNvSpPr>
          <p:nvPr>
            <p:ph type="title"/>
          </p:nvPr>
        </p:nvSpPr>
        <p:spPr>
          <a:xfrm>
            <a:off x="1524000" y="296417"/>
            <a:ext cx="6172200" cy="307777"/>
          </a:xfrm>
        </p:spPr>
        <p:txBody>
          <a:bodyPr/>
          <a:lstStyle/>
          <a:p>
            <a:r>
              <a:rPr lang="ja-JP" altLang="en-US" dirty="0">
                <a:latin typeface="HG丸ｺﾞｼｯｸM-PRO" panose="020F0600000000000000" pitchFamily="50" charset="-128"/>
                <a:ea typeface="HG丸ｺﾞｼｯｸM-PRO" panose="020F0600000000000000" pitchFamily="50" charset="-128"/>
              </a:rPr>
              <a:t>大阪公立大学のテニュアト</a:t>
            </a:r>
            <a:r>
              <a:rPr lang="ja-JP" altLang="en-US" spc="-5" dirty="0">
                <a:latin typeface="HG丸ｺﾞｼｯｸM-PRO" panose="020F0600000000000000" pitchFamily="50" charset="-128"/>
                <a:ea typeface="HG丸ｺﾞｼｯｸM-PRO" panose="020F0600000000000000" pitchFamily="50" charset="-128"/>
              </a:rPr>
              <a:t>ラ</a:t>
            </a:r>
            <a:r>
              <a:rPr lang="ja-JP" altLang="en-US" dirty="0">
                <a:latin typeface="HG丸ｺﾞｼｯｸM-PRO" panose="020F0600000000000000" pitchFamily="50" charset="-128"/>
                <a:ea typeface="HG丸ｺﾞｼｯｸM-PRO" panose="020F0600000000000000" pitchFamily="50" charset="-128"/>
              </a:rPr>
              <a:t>ック制（概要）</a:t>
            </a:r>
            <a:endParaRPr kumimoji="1" lang="ja-JP" altLang="en-US" dirty="0"/>
          </a:p>
        </p:txBody>
      </p:sp>
      <p:sp>
        <p:nvSpPr>
          <p:cNvPr id="7" name="角丸四角形 6"/>
          <p:cNvSpPr/>
          <p:nvPr/>
        </p:nvSpPr>
        <p:spPr>
          <a:xfrm>
            <a:off x="228600" y="838200"/>
            <a:ext cx="8763000" cy="5867400"/>
          </a:xfrm>
          <a:prstGeom prst="roundRect">
            <a:avLst>
              <a:gd name="adj" fmla="val 551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p:cNvGrpSpPr/>
          <p:nvPr/>
        </p:nvGrpSpPr>
        <p:grpSpPr>
          <a:xfrm>
            <a:off x="396843" y="1500466"/>
            <a:ext cx="8426513" cy="2439518"/>
            <a:chOff x="495300" y="3581400"/>
            <a:chExt cx="8426513" cy="2439518"/>
          </a:xfrm>
        </p:grpSpPr>
        <p:sp>
          <p:nvSpPr>
            <p:cNvPr id="41" name="ホームベース 40"/>
            <p:cNvSpPr/>
            <p:nvPr/>
          </p:nvSpPr>
          <p:spPr>
            <a:xfrm>
              <a:off x="6047549" y="3582518"/>
              <a:ext cx="2874264" cy="2438400"/>
            </a:xfrm>
            <a:prstGeom prst="homePlate">
              <a:avLst>
                <a:gd name="adj" fmla="val 1899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2" name="ホームベース 41"/>
            <p:cNvSpPr/>
            <p:nvPr/>
          </p:nvSpPr>
          <p:spPr>
            <a:xfrm>
              <a:off x="495300" y="3581400"/>
              <a:ext cx="2874264" cy="2438400"/>
            </a:xfrm>
            <a:prstGeom prst="homePlate">
              <a:avLst>
                <a:gd name="adj" fmla="val 1899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3" name="object 6"/>
            <p:cNvSpPr/>
            <p:nvPr/>
          </p:nvSpPr>
          <p:spPr>
            <a:xfrm>
              <a:off x="515112" y="3692652"/>
              <a:ext cx="2421255" cy="1508379"/>
            </a:xfrm>
            <a:prstGeom prst="rect">
              <a:avLst/>
            </a:prstGeom>
            <a:blipFill>
              <a:blip r:embed="rId2" cstate="print"/>
              <a:stretch>
                <a:fillRect/>
              </a:stretch>
            </a:blipFill>
          </p:spPr>
          <p:txBody>
            <a:bodyPr wrap="square" lIns="0" tIns="0" rIns="0" bIns="0" rtlCol="0"/>
            <a:lstStyle/>
            <a:p>
              <a:endParaRPr/>
            </a:p>
          </p:txBody>
        </p:sp>
        <p:sp>
          <p:nvSpPr>
            <p:cNvPr id="44" name="object 9"/>
            <p:cNvSpPr txBox="1"/>
            <p:nvPr/>
          </p:nvSpPr>
          <p:spPr>
            <a:xfrm>
              <a:off x="1079398" y="3800475"/>
              <a:ext cx="1304290" cy="302895"/>
            </a:xfrm>
            <a:prstGeom prst="rect">
              <a:avLst/>
            </a:prstGeom>
          </p:spPr>
          <p:txBody>
            <a:bodyPr vert="horz" wrap="square" lIns="0" tIns="0" rIns="0" bIns="0" rtlCol="0">
              <a:spAutoFit/>
            </a:bodyPr>
            <a:lstStyle/>
            <a:p>
              <a:pPr marL="12700">
                <a:lnSpc>
                  <a:spcPts val="2380"/>
                </a:lnSpc>
              </a:pPr>
              <a:r>
                <a:rPr sz="2000" b="1" spc="0" dirty="0">
                  <a:latin typeface="HG丸ｺﾞｼｯｸM-PRO"/>
                  <a:cs typeface="HG丸ｺﾞｼｯｸM-PRO"/>
                </a:rPr>
                <a:t>【初年度</a:t>
              </a:r>
              <a:r>
                <a:rPr sz="2000" b="1" spc="-5" dirty="0">
                  <a:latin typeface="HG丸ｺﾞｼｯｸM-PRO"/>
                  <a:cs typeface="HG丸ｺﾞｼｯｸM-PRO"/>
                </a:rPr>
                <a:t>】</a:t>
              </a:r>
              <a:endParaRPr sz="2000" dirty="0">
                <a:latin typeface="HG丸ｺﾞｼｯｸM-PRO"/>
                <a:cs typeface="HG丸ｺﾞｼｯｸM-PRO"/>
              </a:endParaRPr>
            </a:p>
          </p:txBody>
        </p:sp>
        <p:sp>
          <p:nvSpPr>
            <p:cNvPr id="45" name="object 10"/>
            <p:cNvSpPr txBox="1"/>
            <p:nvPr/>
          </p:nvSpPr>
          <p:spPr>
            <a:xfrm>
              <a:off x="683158" y="4221579"/>
              <a:ext cx="2096770" cy="330860"/>
            </a:xfrm>
            <a:prstGeom prst="rect">
              <a:avLst/>
            </a:prstGeom>
          </p:spPr>
          <p:txBody>
            <a:bodyPr vert="horz" wrap="square" lIns="0" tIns="0" rIns="0" bIns="0" rtlCol="0">
              <a:spAutoFit/>
            </a:bodyPr>
            <a:lstStyle/>
            <a:p>
              <a:pPr marL="1270" algn="ctr">
                <a:lnSpc>
                  <a:spcPts val="2875"/>
                </a:lnSpc>
              </a:pPr>
              <a:r>
                <a:rPr sz="2400" b="1" dirty="0" err="1">
                  <a:latin typeface="HG丸ｺﾞｼｯｸM-PRO"/>
                  <a:cs typeface="HG丸ｺﾞｼｯｸM-PRO"/>
                </a:rPr>
                <a:t>採用審査</a:t>
              </a:r>
              <a:endParaRPr sz="2400" dirty="0">
                <a:latin typeface="HG丸ｺﾞｼｯｸM-PRO"/>
                <a:cs typeface="HG丸ｺﾞｼｯｸM-PRO"/>
              </a:endParaRPr>
            </a:p>
          </p:txBody>
        </p:sp>
        <p:sp>
          <p:nvSpPr>
            <p:cNvPr id="46" name="object 11"/>
            <p:cNvSpPr/>
            <p:nvPr/>
          </p:nvSpPr>
          <p:spPr>
            <a:xfrm>
              <a:off x="3369564" y="4297705"/>
              <a:ext cx="643001" cy="1062075"/>
            </a:xfrm>
            <a:prstGeom prst="rect">
              <a:avLst/>
            </a:prstGeom>
            <a:blipFill>
              <a:blip r:embed="rId3" cstate="print"/>
              <a:stretch>
                <a:fillRect/>
              </a:stretch>
            </a:blipFill>
          </p:spPr>
          <p:txBody>
            <a:bodyPr wrap="square" lIns="0" tIns="0" rIns="0" bIns="0" rtlCol="0"/>
            <a:lstStyle/>
            <a:p>
              <a:endParaRPr/>
            </a:p>
          </p:txBody>
        </p:sp>
        <p:sp>
          <p:nvSpPr>
            <p:cNvPr id="47" name="object 15"/>
            <p:cNvSpPr txBox="1"/>
            <p:nvPr/>
          </p:nvSpPr>
          <p:spPr>
            <a:xfrm>
              <a:off x="6579987" y="3834230"/>
              <a:ext cx="1304290" cy="302895"/>
            </a:xfrm>
            <a:prstGeom prst="rect">
              <a:avLst/>
            </a:prstGeom>
          </p:spPr>
          <p:txBody>
            <a:bodyPr vert="horz" wrap="square" lIns="0" tIns="0" rIns="0" bIns="0" rtlCol="0">
              <a:spAutoFit/>
            </a:bodyPr>
            <a:lstStyle/>
            <a:p>
              <a:pPr marL="12700">
                <a:lnSpc>
                  <a:spcPts val="2380"/>
                </a:lnSpc>
              </a:pPr>
              <a:r>
                <a:rPr sz="2000" b="1" spc="0" dirty="0">
                  <a:latin typeface="HG丸ｺﾞｼｯｸM-PRO"/>
                  <a:cs typeface="HG丸ｺﾞｼｯｸM-PRO"/>
                </a:rPr>
                <a:t>【５年目</a:t>
              </a:r>
              <a:r>
                <a:rPr sz="2000" b="1" spc="-5" dirty="0">
                  <a:latin typeface="HG丸ｺﾞｼｯｸM-PRO"/>
                  <a:cs typeface="HG丸ｺﾞｼｯｸM-PRO"/>
                </a:rPr>
                <a:t>】</a:t>
              </a:r>
              <a:endParaRPr sz="2000" dirty="0">
                <a:latin typeface="HG丸ｺﾞｼｯｸM-PRO"/>
                <a:cs typeface="HG丸ｺﾞｼｯｸM-PRO"/>
              </a:endParaRPr>
            </a:p>
          </p:txBody>
        </p:sp>
        <p:sp>
          <p:nvSpPr>
            <p:cNvPr id="48" name="object 16"/>
            <p:cNvSpPr/>
            <p:nvPr/>
          </p:nvSpPr>
          <p:spPr>
            <a:xfrm>
              <a:off x="546635" y="4670648"/>
              <a:ext cx="2459609" cy="1201171"/>
            </a:xfrm>
            <a:prstGeom prst="rect">
              <a:avLst/>
            </a:prstGeom>
            <a:blipFill>
              <a:blip r:embed="rId4" cstate="print"/>
              <a:stretch>
                <a:fillRect/>
              </a:stretch>
            </a:blipFill>
          </p:spPr>
          <p:txBody>
            <a:bodyPr wrap="square" lIns="0" tIns="0" rIns="0" bIns="0" rtlCol="0"/>
            <a:lstStyle/>
            <a:p>
              <a:endParaRPr/>
            </a:p>
          </p:txBody>
        </p:sp>
        <p:sp>
          <p:nvSpPr>
            <p:cNvPr id="49" name="object 17"/>
            <p:cNvSpPr txBox="1"/>
            <p:nvPr/>
          </p:nvSpPr>
          <p:spPr>
            <a:xfrm>
              <a:off x="691324" y="4828650"/>
              <a:ext cx="2067560" cy="215444"/>
            </a:xfrm>
            <a:prstGeom prst="rect">
              <a:avLst/>
            </a:prstGeom>
          </p:spPr>
          <p:txBody>
            <a:bodyPr vert="horz" wrap="square" lIns="0" tIns="0" rIns="0" bIns="0" rtlCol="0">
              <a:spAutoFit/>
            </a:bodyPr>
            <a:lstStyle/>
            <a:p>
              <a:pPr marL="12700">
                <a:lnSpc>
                  <a:spcPct val="100000"/>
                </a:lnSpc>
              </a:pPr>
              <a:r>
                <a:rPr sz="1400" b="1" spc="-5" dirty="0">
                  <a:solidFill>
                    <a:srgbClr val="FFFFFF"/>
                  </a:solidFill>
                  <a:latin typeface="HG丸ｺﾞｼｯｸM-PRO"/>
                  <a:cs typeface="HG丸ｺﾞｼｯｸM-PRO"/>
                </a:rPr>
                <a:t>テニュアトラック助教</a:t>
              </a:r>
              <a:endParaRPr sz="1400" dirty="0">
                <a:latin typeface="HG丸ｺﾞｼｯｸM-PRO"/>
                <a:cs typeface="HG丸ｺﾞｼｯｸM-PRO"/>
              </a:endParaRPr>
            </a:p>
          </p:txBody>
        </p:sp>
        <p:sp>
          <p:nvSpPr>
            <p:cNvPr id="50" name="object 18"/>
            <p:cNvSpPr/>
            <p:nvPr/>
          </p:nvSpPr>
          <p:spPr>
            <a:xfrm>
              <a:off x="6339509" y="4727563"/>
              <a:ext cx="2055748" cy="1106284"/>
            </a:xfrm>
            <a:prstGeom prst="rect">
              <a:avLst/>
            </a:prstGeom>
            <a:blipFill>
              <a:blip r:embed="rId5" cstate="print"/>
              <a:stretch>
                <a:fillRect/>
              </a:stretch>
            </a:blipFill>
          </p:spPr>
          <p:txBody>
            <a:bodyPr wrap="square" lIns="0" tIns="0" rIns="0" bIns="0" rtlCol="0"/>
            <a:lstStyle/>
            <a:p>
              <a:endParaRPr dirty="0"/>
            </a:p>
          </p:txBody>
        </p:sp>
        <p:sp>
          <p:nvSpPr>
            <p:cNvPr id="51" name="object 19"/>
            <p:cNvSpPr txBox="1"/>
            <p:nvPr/>
          </p:nvSpPr>
          <p:spPr>
            <a:xfrm>
              <a:off x="6362699" y="4229438"/>
              <a:ext cx="1863725" cy="369332"/>
            </a:xfrm>
            <a:prstGeom prst="rect">
              <a:avLst/>
            </a:prstGeom>
          </p:spPr>
          <p:txBody>
            <a:bodyPr vert="horz" wrap="square" lIns="0" tIns="0" rIns="0" bIns="0" rtlCol="0">
              <a:spAutoFit/>
            </a:bodyPr>
            <a:lstStyle/>
            <a:p>
              <a:pPr algn="ctr">
                <a:lnSpc>
                  <a:spcPct val="100000"/>
                </a:lnSpc>
              </a:pPr>
              <a:r>
                <a:rPr sz="2400" b="1" dirty="0" err="1">
                  <a:latin typeface="HG丸ｺﾞｼｯｸM-PRO"/>
                  <a:cs typeface="HG丸ｺﾞｼｯｸM-PRO"/>
                </a:rPr>
                <a:t>テニュア審査</a:t>
              </a:r>
              <a:endParaRPr sz="2400" dirty="0">
                <a:latin typeface="HG丸ｺﾞｼｯｸM-PRO"/>
                <a:cs typeface="HG丸ｺﾞｼｯｸM-PRO"/>
              </a:endParaRPr>
            </a:p>
          </p:txBody>
        </p:sp>
        <p:sp>
          <p:nvSpPr>
            <p:cNvPr id="52" name="object 43"/>
            <p:cNvSpPr/>
            <p:nvPr/>
          </p:nvSpPr>
          <p:spPr>
            <a:xfrm>
              <a:off x="3982211" y="4178769"/>
              <a:ext cx="1319657" cy="1693037"/>
            </a:xfrm>
            <a:prstGeom prst="rect">
              <a:avLst/>
            </a:prstGeom>
            <a:blipFill>
              <a:blip r:embed="rId6" cstate="print"/>
              <a:stretch>
                <a:fillRect/>
              </a:stretch>
            </a:blipFill>
          </p:spPr>
          <p:txBody>
            <a:bodyPr wrap="square" lIns="0" tIns="0" rIns="0" bIns="0" rtlCol="0"/>
            <a:lstStyle/>
            <a:p>
              <a:endParaRPr/>
            </a:p>
          </p:txBody>
        </p:sp>
        <p:sp>
          <p:nvSpPr>
            <p:cNvPr id="53" name="object 44"/>
            <p:cNvSpPr txBox="1"/>
            <p:nvPr/>
          </p:nvSpPr>
          <p:spPr>
            <a:xfrm>
              <a:off x="4170679" y="4769611"/>
              <a:ext cx="946150" cy="488315"/>
            </a:xfrm>
            <a:prstGeom prst="rect">
              <a:avLst/>
            </a:prstGeom>
          </p:spPr>
          <p:txBody>
            <a:bodyPr vert="horz" wrap="square" lIns="0" tIns="0" rIns="0" bIns="0" rtlCol="0">
              <a:spAutoFit/>
            </a:bodyPr>
            <a:lstStyle/>
            <a:p>
              <a:pPr marL="12700" marR="5080" indent="141605">
                <a:lnSpc>
                  <a:spcPct val="100000"/>
                </a:lnSpc>
              </a:pPr>
              <a:r>
                <a:rPr sz="1600" b="1" spc="-10" dirty="0">
                  <a:solidFill>
                    <a:srgbClr val="FFFFFF"/>
                  </a:solidFill>
                  <a:latin typeface="HG丸ｺﾞｼｯｸM-PRO"/>
                  <a:cs typeface="HG丸ｺﾞｼｯｸM-PRO"/>
                </a:rPr>
                <a:t>3</a:t>
              </a:r>
              <a:r>
                <a:rPr sz="1600" b="1" spc="-335" dirty="0">
                  <a:solidFill>
                    <a:srgbClr val="FFFFFF"/>
                  </a:solidFill>
                  <a:latin typeface="HG丸ｺﾞｼｯｸM-PRO"/>
                  <a:cs typeface="HG丸ｺﾞｼｯｸM-PRO"/>
                </a:rPr>
                <a:t> </a:t>
              </a:r>
              <a:r>
                <a:rPr sz="1600" b="1" spc="200" dirty="0">
                  <a:solidFill>
                    <a:srgbClr val="FFFFFF"/>
                  </a:solidFill>
                  <a:latin typeface="HG丸ｺﾞｼｯｸM-PRO"/>
                  <a:cs typeface="HG丸ｺﾞｼｯｸM-PRO"/>
                </a:rPr>
                <a:t>年目 中間評価</a:t>
              </a:r>
              <a:endParaRPr sz="1600">
                <a:latin typeface="HG丸ｺﾞｼｯｸM-PRO"/>
                <a:cs typeface="HG丸ｺﾞｼｯｸM-PRO"/>
              </a:endParaRPr>
            </a:p>
          </p:txBody>
        </p:sp>
        <p:sp>
          <p:nvSpPr>
            <p:cNvPr id="54" name="object 45"/>
            <p:cNvSpPr/>
            <p:nvPr/>
          </p:nvSpPr>
          <p:spPr>
            <a:xfrm>
              <a:off x="5361432" y="4285475"/>
              <a:ext cx="643001" cy="1063637"/>
            </a:xfrm>
            <a:prstGeom prst="rect">
              <a:avLst/>
            </a:prstGeom>
            <a:blipFill>
              <a:blip r:embed="rId7" cstate="print"/>
              <a:stretch>
                <a:fillRect/>
              </a:stretch>
            </a:blipFill>
          </p:spPr>
          <p:txBody>
            <a:bodyPr wrap="square" lIns="0" tIns="0" rIns="0" bIns="0" rtlCol="0"/>
            <a:lstStyle/>
            <a:p>
              <a:endParaRPr/>
            </a:p>
          </p:txBody>
        </p:sp>
        <p:sp>
          <p:nvSpPr>
            <p:cNvPr id="55" name="object 17"/>
            <p:cNvSpPr txBox="1"/>
            <p:nvPr/>
          </p:nvSpPr>
          <p:spPr>
            <a:xfrm>
              <a:off x="694006" y="5102936"/>
              <a:ext cx="2067560" cy="215444"/>
            </a:xfrm>
            <a:prstGeom prst="rect">
              <a:avLst/>
            </a:prstGeom>
          </p:spPr>
          <p:txBody>
            <a:bodyPr vert="horz" wrap="square" lIns="0" tIns="0" rIns="0" bIns="0" rtlCol="0">
              <a:spAutoFit/>
            </a:bodyPr>
            <a:lstStyle/>
            <a:p>
              <a:pPr marL="12700">
                <a:lnSpc>
                  <a:spcPct val="100000"/>
                </a:lnSpc>
              </a:pPr>
              <a:r>
                <a:rPr sz="1400" b="1" spc="-5" dirty="0" err="1">
                  <a:solidFill>
                    <a:srgbClr val="FFFFFF"/>
                  </a:solidFill>
                  <a:latin typeface="HG丸ｺﾞｼｯｸM-PRO"/>
                  <a:cs typeface="HG丸ｺﾞｼｯｸM-PRO"/>
                </a:rPr>
                <a:t>テニュアトラック</a:t>
              </a:r>
              <a:r>
                <a:rPr lang="ja-JP" altLang="en-US" sz="1400" b="1" spc="-5" dirty="0">
                  <a:solidFill>
                    <a:srgbClr val="FFFFFF"/>
                  </a:solidFill>
                  <a:latin typeface="HG丸ｺﾞｼｯｸM-PRO" panose="020F0600000000000000" pitchFamily="50" charset="-128"/>
                  <a:ea typeface="HG丸ｺﾞｼｯｸM-PRO" panose="020F0600000000000000" pitchFamily="50" charset="-128"/>
                  <a:cs typeface="HG丸ｺﾞｼｯｸM-PRO"/>
                </a:rPr>
                <a:t>講師</a:t>
              </a:r>
              <a:endParaRPr sz="1400" dirty="0">
                <a:latin typeface="HG丸ｺﾞｼｯｸM-PRO" panose="020F0600000000000000" pitchFamily="50" charset="-128"/>
                <a:ea typeface="HG丸ｺﾞｼｯｸM-PRO" panose="020F0600000000000000" pitchFamily="50" charset="-128"/>
                <a:cs typeface="HG丸ｺﾞｼｯｸM-PRO"/>
              </a:endParaRPr>
            </a:p>
          </p:txBody>
        </p:sp>
        <p:sp>
          <p:nvSpPr>
            <p:cNvPr id="56" name="object 17"/>
            <p:cNvSpPr txBox="1"/>
            <p:nvPr/>
          </p:nvSpPr>
          <p:spPr>
            <a:xfrm>
              <a:off x="697763" y="5380446"/>
              <a:ext cx="2067560" cy="215444"/>
            </a:xfrm>
            <a:prstGeom prst="rect">
              <a:avLst/>
            </a:prstGeom>
          </p:spPr>
          <p:txBody>
            <a:bodyPr vert="horz" wrap="square" lIns="0" tIns="0" rIns="0" bIns="0" rtlCol="0">
              <a:spAutoFit/>
            </a:bodyPr>
            <a:lstStyle/>
            <a:p>
              <a:pPr marL="12700">
                <a:lnSpc>
                  <a:spcPct val="100000"/>
                </a:lnSpc>
              </a:pPr>
              <a:r>
                <a:rPr sz="1400" b="1" spc="-5" dirty="0" err="1">
                  <a:solidFill>
                    <a:srgbClr val="FFFFFF"/>
                  </a:solidFill>
                  <a:latin typeface="HG丸ｺﾞｼｯｸM-PRO"/>
                  <a:cs typeface="HG丸ｺﾞｼｯｸM-PRO"/>
                </a:rPr>
                <a:t>テニュアトラック</a:t>
              </a:r>
              <a:r>
                <a:rPr lang="ja-JP" altLang="en-US" sz="1400" b="1" spc="-5" dirty="0">
                  <a:solidFill>
                    <a:srgbClr val="FFFFFF"/>
                  </a:solidFill>
                  <a:latin typeface="HG丸ｺﾞｼｯｸM-PRO" panose="020F0600000000000000" pitchFamily="50" charset="-128"/>
                  <a:ea typeface="HG丸ｺﾞｼｯｸM-PRO" panose="020F0600000000000000" pitchFamily="50" charset="-128"/>
                  <a:cs typeface="HG丸ｺﾞｼｯｸM-PRO"/>
                </a:rPr>
                <a:t>准教授</a:t>
              </a:r>
              <a:endParaRPr sz="1400" dirty="0">
                <a:latin typeface="HG丸ｺﾞｼｯｸM-PRO" panose="020F0600000000000000" pitchFamily="50" charset="-128"/>
                <a:ea typeface="HG丸ｺﾞｼｯｸM-PRO" panose="020F0600000000000000" pitchFamily="50" charset="-128"/>
                <a:cs typeface="HG丸ｺﾞｼｯｸM-PRO"/>
              </a:endParaRPr>
            </a:p>
          </p:txBody>
        </p:sp>
        <p:sp>
          <p:nvSpPr>
            <p:cNvPr id="57" name="テキスト ボックス 56"/>
            <p:cNvSpPr txBox="1"/>
            <p:nvPr/>
          </p:nvSpPr>
          <p:spPr>
            <a:xfrm>
              <a:off x="6438900" y="4869906"/>
              <a:ext cx="1787524" cy="830997"/>
            </a:xfrm>
            <a:prstGeom prst="rect">
              <a:avLst/>
            </a:prstGeom>
            <a:noFill/>
          </p:spPr>
          <p:txBody>
            <a:bodyPr wrap="square" rtlCol="0">
              <a:spAutoFit/>
            </a:bodyPr>
            <a:lstStyle/>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テニュア准教授</a:t>
              </a:r>
            </a:p>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または</a:t>
              </a:r>
            </a:p>
            <a:p>
              <a:pPr algn="ctr"/>
              <a:r>
                <a:rPr lang="ja-JP" altLang="en-US" sz="1600" b="1" dirty="0">
                  <a:solidFill>
                    <a:schemeClr val="bg1"/>
                  </a:solidFill>
                  <a:latin typeface="HG丸ｺﾞｼｯｸM-PRO" panose="020F0600000000000000" pitchFamily="50" charset="-128"/>
                  <a:ea typeface="HG丸ｺﾞｼｯｸM-PRO" panose="020F0600000000000000" pitchFamily="50" charset="-128"/>
                </a:rPr>
                <a:t>テニュア講師</a:t>
              </a:r>
              <a:r>
                <a:rPr lang="en-US" altLang="ja-JP" sz="1600" b="1" baseline="30000" dirty="0">
                  <a:solidFill>
                    <a:schemeClr val="bg1"/>
                  </a:solidFill>
                  <a:latin typeface="HG丸ｺﾞｼｯｸM-PRO" panose="020F0600000000000000" pitchFamily="50" charset="-128"/>
                  <a:ea typeface="HG丸ｺﾞｼｯｸM-PRO" panose="020F0600000000000000" pitchFamily="50" charset="-128"/>
                </a:rPr>
                <a:t>※</a:t>
              </a:r>
            </a:p>
          </p:txBody>
        </p:sp>
      </p:grpSp>
      <p:sp>
        <p:nvSpPr>
          <p:cNvPr id="58" name="object 42"/>
          <p:cNvSpPr txBox="1"/>
          <p:nvPr/>
        </p:nvSpPr>
        <p:spPr>
          <a:xfrm>
            <a:off x="786563" y="4068851"/>
            <a:ext cx="7925180" cy="184666"/>
          </a:xfrm>
          <a:prstGeom prst="rect">
            <a:avLst/>
          </a:prstGeom>
        </p:spPr>
        <p:txBody>
          <a:bodyPr vert="horz" wrap="square" lIns="0" tIns="0" rIns="0" bIns="0" rtlCol="0">
            <a:spAutoFit/>
          </a:bodyPr>
          <a:lstStyle/>
          <a:p>
            <a:pPr marL="12700">
              <a:lnSpc>
                <a:spcPct val="100000"/>
              </a:lnSpc>
            </a:pPr>
            <a:r>
              <a:rPr lang="en-US" altLang="ja-JP" sz="1200" spc="-5" dirty="0">
                <a:latin typeface="HG丸ｺﾞｼｯｸM-PRO" panose="020F0600000000000000" pitchFamily="50" charset="-128"/>
                <a:ea typeface="HG丸ｺﾞｼｯｸM-PRO" panose="020F0600000000000000" pitchFamily="50" charset="-128"/>
                <a:cs typeface="ＭＳ Ｐゴシック"/>
              </a:rPr>
              <a:t>※</a:t>
            </a:r>
            <a:r>
              <a:rPr lang="ja-JP" altLang="en-US" sz="1200" spc="-5" dirty="0">
                <a:latin typeface="HG丸ｺﾞｼｯｸM-PRO" panose="020F0600000000000000" pitchFamily="50" charset="-128"/>
                <a:ea typeface="HG丸ｺﾞｼｯｸM-PRO" panose="020F0600000000000000" pitchFamily="50" charset="-128"/>
                <a:cs typeface="ＭＳ Ｐゴシック"/>
              </a:rPr>
              <a:t>テニュアトラック講師及びテニュアトラック准教授のテニュア審査後の職階はテニュア准教授となります。</a:t>
            </a:r>
            <a:endParaRPr sz="1200" dirty="0">
              <a:latin typeface="HG丸ｺﾞｼｯｸM-PRO" panose="020F0600000000000000" pitchFamily="50" charset="-128"/>
              <a:ea typeface="HG丸ｺﾞｼｯｸM-PRO" panose="020F0600000000000000" pitchFamily="50" charset="-128"/>
              <a:cs typeface="ＭＳ Ｐゴシック"/>
            </a:endParaRPr>
          </a:p>
        </p:txBody>
      </p:sp>
      <p:sp>
        <p:nvSpPr>
          <p:cNvPr id="60" name="角丸四角形 59"/>
          <p:cNvSpPr/>
          <p:nvPr/>
        </p:nvSpPr>
        <p:spPr>
          <a:xfrm>
            <a:off x="448177" y="990600"/>
            <a:ext cx="8263565" cy="3810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テニュア審査について</a:t>
            </a:r>
          </a:p>
        </p:txBody>
      </p:sp>
    </p:spTree>
    <p:extLst>
      <p:ext uri="{BB962C8B-B14F-4D97-AF65-F5344CB8AC3E}">
        <p14:creationId xmlns:p14="http://schemas.microsoft.com/office/powerpoint/2010/main" val="183860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83500" y="287955"/>
            <a:ext cx="6284941" cy="307777"/>
          </a:xfrm>
          <a:prstGeom prst="rect">
            <a:avLst/>
          </a:prstGeom>
        </p:spPr>
        <p:txBody>
          <a:bodyPr vert="horz" wrap="square" lIns="0" tIns="0" rIns="0" bIns="0" rtlCol="0">
            <a:spAutoFit/>
          </a:bodyPr>
          <a:lstStyle/>
          <a:p>
            <a:pPr marL="12700">
              <a:lnSpc>
                <a:spcPts val="2380"/>
              </a:lnSpc>
            </a:pPr>
            <a:r>
              <a:rPr spc="0" dirty="0" err="1">
                <a:latin typeface="HG丸ｺﾞｼｯｸM-PRO" panose="020F0600000000000000" pitchFamily="50" charset="-128"/>
                <a:ea typeface="HG丸ｺﾞｼｯｸM-PRO" panose="020F0600000000000000" pitchFamily="50" charset="-128"/>
              </a:rPr>
              <a:t>大阪</a:t>
            </a:r>
            <a:r>
              <a:rPr lang="ja-JP" altLang="en-US" spc="0" dirty="0">
                <a:latin typeface="HG丸ｺﾞｼｯｸM-PRO" panose="020F0600000000000000" pitchFamily="50" charset="-128"/>
                <a:ea typeface="HG丸ｺﾞｼｯｸM-PRO" panose="020F0600000000000000" pitchFamily="50" charset="-128"/>
              </a:rPr>
              <a:t>公立</a:t>
            </a:r>
            <a:r>
              <a:rPr spc="0" dirty="0" err="1">
                <a:latin typeface="HG丸ｺﾞｼｯｸM-PRO" panose="020F0600000000000000" pitchFamily="50" charset="-128"/>
                <a:ea typeface="HG丸ｺﾞｼｯｸM-PRO" panose="020F0600000000000000" pitchFamily="50" charset="-128"/>
              </a:rPr>
              <a:t>大学のテニュアト</a:t>
            </a:r>
            <a:r>
              <a:rPr spc="-5" dirty="0" err="1">
                <a:latin typeface="HG丸ｺﾞｼｯｸM-PRO" panose="020F0600000000000000" pitchFamily="50" charset="-128"/>
                <a:ea typeface="HG丸ｺﾞｼｯｸM-PRO" panose="020F0600000000000000" pitchFamily="50" charset="-128"/>
              </a:rPr>
              <a:t>ラ</a:t>
            </a:r>
            <a:r>
              <a:rPr spc="0" dirty="0" err="1">
                <a:latin typeface="HG丸ｺﾞｼｯｸM-PRO" panose="020F0600000000000000" pitchFamily="50" charset="-128"/>
                <a:ea typeface="HG丸ｺﾞｼｯｸM-PRO" panose="020F0600000000000000" pitchFamily="50" charset="-128"/>
              </a:rPr>
              <a:t>ック制</a:t>
            </a:r>
            <a:r>
              <a:rPr lang="ja-JP" altLang="en-US" spc="0" dirty="0">
                <a:latin typeface="HG丸ｺﾞｼｯｸM-PRO" panose="020F0600000000000000" pitchFamily="50" charset="-128"/>
                <a:ea typeface="HG丸ｺﾞｼｯｸM-PRO" panose="020F0600000000000000" pitchFamily="50" charset="-128"/>
              </a:rPr>
              <a:t>（概要）</a:t>
            </a:r>
            <a:endParaRPr spc="0" dirty="0">
              <a:latin typeface="HG丸ｺﾞｼｯｸM-PRO" panose="020F0600000000000000" pitchFamily="50" charset="-128"/>
              <a:ea typeface="HG丸ｺﾞｼｯｸM-PRO" panose="020F0600000000000000" pitchFamily="50" charset="-128"/>
            </a:endParaRPr>
          </a:p>
        </p:txBody>
      </p:sp>
      <p:sp>
        <p:nvSpPr>
          <p:cNvPr id="30" name="object 30"/>
          <p:cNvSpPr/>
          <p:nvPr/>
        </p:nvSpPr>
        <p:spPr>
          <a:xfrm>
            <a:off x="8388477" y="1118361"/>
            <a:ext cx="0" cy="2115185"/>
          </a:xfrm>
          <a:custGeom>
            <a:avLst/>
            <a:gdLst/>
            <a:ahLst/>
            <a:cxnLst/>
            <a:rect l="l" t="t" r="r" b="b"/>
            <a:pathLst>
              <a:path h="2115185">
                <a:moveTo>
                  <a:pt x="0" y="0"/>
                </a:moveTo>
                <a:lnTo>
                  <a:pt x="0" y="2114677"/>
                </a:lnTo>
              </a:path>
            </a:pathLst>
          </a:custGeom>
          <a:ln w="12700">
            <a:solidFill>
              <a:srgbClr val="FFFFFF"/>
            </a:solidFill>
          </a:ln>
        </p:spPr>
        <p:txBody>
          <a:bodyPr wrap="square" lIns="0" tIns="0" rIns="0" bIns="0" rtlCol="0"/>
          <a:lstStyle/>
          <a:p>
            <a:endParaRPr/>
          </a:p>
        </p:txBody>
      </p:sp>
      <p:sp>
        <p:nvSpPr>
          <p:cNvPr id="32" name="object 32"/>
          <p:cNvSpPr/>
          <p:nvPr/>
        </p:nvSpPr>
        <p:spPr>
          <a:xfrm>
            <a:off x="697763" y="3373968"/>
            <a:ext cx="7646034" cy="0"/>
          </a:xfrm>
          <a:custGeom>
            <a:avLst/>
            <a:gdLst/>
            <a:ahLst/>
            <a:cxnLst/>
            <a:rect l="l" t="t" r="r" b="b"/>
            <a:pathLst>
              <a:path w="7646034">
                <a:moveTo>
                  <a:pt x="0" y="0"/>
                </a:moveTo>
                <a:lnTo>
                  <a:pt x="7645603" y="0"/>
                </a:lnTo>
              </a:path>
            </a:pathLst>
          </a:custGeom>
          <a:ln w="12700">
            <a:solidFill>
              <a:srgbClr val="FFFFFF"/>
            </a:solidFill>
          </a:ln>
        </p:spPr>
        <p:txBody>
          <a:bodyPr wrap="square" lIns="0" tIns="0" rIns="0" bIns="0" rtlCol="0"/>
          <a:lstStyle/>
          <a:p>
            <a:endParaRPr/>
          </a:p>
        </p:txBody>
      </p:sp>
      <p:sp>
        <p:nvSpPr>
          <p:cNvPr id="35" name="object 35"/>
          <p:cNvSpPr txBox="1"/>
          <p:nvPr/>
        </p:nvSpPr>
        <p:spPr>
          <a:xfrm>
            <a:off x="1572717" y="2014746"/>
            <a:ext cx="741680" cy="215900"/>
          </a:xfrm>
          <a:prstGeom prst="rect">
            <a:avLst/>
          </a:prstGeom>
        </p:spPr>
        <p:txBody>
          <a:bodyPr vert="horz" wrap="square" lIns="0" tIns="0" rIns="0" bIns="0" rtlCol="0">
            <a:spAutoFit/>
          </a:bodyPr>
          <a:lstStyle/>
          <a:p>
            <a:pPr marL="12700">
              <a:lnSpc>
                <a:spcPct val="100000"/>
              </a:lnSpc>
            </a:pPr>
            <a:r>
              <a:rPr sz="1400" b="1" spc="0" dirty="0">
                <a:solidFill>
                  <a:srgbClr val="FFFFFF"/>
                </a:solidFill>
                <a:latin typeface="HG丸ｺﾞｼｯｸM-PRO"/>
                <a:cs typeface="HG丸ｺﾞｼｯｸM-PRO"/>
              </a:rPr>
              <a:t>研究</a:t>
            </a:r>
            <a:r>
              <a:rPr sz="1400" b="1" spc="-5" dirty="0">
                <a:solidFill>
                  <a:srgbClr val="FFFFFF"/>
                </a:solidFill>
                <a:latin typeface="HG丸ｺﾞｼｯｸM-PRO"/>
                <a:cs typeface="HG丸ｺﾞｼｯｸM-PRO"/>
              </a:rPr>
              <a:t>資金</a:t>
            </a:r>
            <a:endParaRPr sz="1400" dirty="0">
              <a:latin typeface="HG丸ｺﾞｼｯｸM-PRO"/>
              <a:cs typeface="HG丸ｺﾞｼｯｸM-PRO"/>
            </a:endParaRPr>
          </a:p>
        </p:txBody>
      </p:sp>
      <p:sp>
        <p:nvSpPr>
          <p:cNvPr id="39" name="object 39"/>
          <p:cNvSpPr txBox="1"/>
          <p:nvPr/>
        </p:nvSpPr>
        <p:spPr>
          <a:xfrm>
            <a:off x="1483500" y="2921242"/>
            <a:ext cx="920115" cy="215900"/>
          </a:xfrm>
          <a:prstGeom prst="rect">
            <a:avLst/>
          </a:prstGeom>
        </p:spPr>
        <p:txBody>
          <a:bodyPr vert="horz" wrap="square" lIns="0" tIns="0" rIns="0" bIns="0" rtlCol="0">
            <a:spAutoFit/>
          </a:bodyPr>
          <a:lstStyle/>
          <a:p>
            <a:pPr marL="12700">
              <a:lnSpc>
                <a:spcPct val="100000"/>
              </a:lnSpc>
            </a:pPr>
            <a:r>
              <a:rPr sz="1400" b="1" spc="0" dirty="0">
                <a:solidFill>
                  <a:srgbClr val="FFFFFF"/>
                </a:solidFill>
                <a:latin typeface="HG丸ｺﾞｼｯｸM-PRO"/>
                <a:cs typeface="HG丸ｺﾞｼｯｸM-PRO"/>
              </a:rPr>
              <a:t>メン</a:t>
            </a:r>
            <a:r>
              <a:rPr sz="1400" b="1" spc="-5" dirty="0">
                <a:solidFill>
                  <a:srgbClr val="FFFFFF"/>
                </a:solidFill>
                <a:latin typeface="HG丸ｺﾞｼｯｸM-PRO"/>
                <a:cs typeface="HG丸ｺﾞｼｯｸM-PRO"/>
              </a:rPr>
              <a:t>ター制</a:t>
            </a:r>
            <a:endParaRPr sz="1400" dirty="0">
              <a:latin typeface="HG丸ｺﾞｼｯｸM-PRO"/>
              <a:cs typeface="HG丸ｺﾞｼｯｸM-PRO"/>
            </a:endParaRPr>
          </a:p>
        </p:txBody>
      </p:sp>
      <p:graphicFrame>
        <p:nvGraphicFramePr>
          <p:cNvPr id="49" name="表 48"/>
          <p:cNvGraphicFramePr>
            <a:graphicFrameLocks noGrp="1"/>
          </p:cNvGraphicFramePr>
          <p:nvPr>
            <p:extLst>
              <p:ext uri="{D42A27DB-BD31-4B8C-83A1-F6EECF244321}">
                <p14:modId xmlns:p14="http://schemas.microsoft.com/office/powerpoint/2010/main" val="3663021202"/>
              </p:ext>
            </p:extLst>
          </p:nvPr>
        </p:nvGraphicFramePr>
        <p:xfrm>
          <a:off x="663888" y="1933451"/>
          <a:ext cx="7586756" cy="2632839"/>
        </p:xfrm>
        <a:graphic>
          <a:graphicData uri="http://schemas.openxmlformats.org/drawingml/2006/table">
            <a:tbl>
              <a:tblPr firstRow="1" bandRow="1">
                <a:tableStyleId>{5C22544A-7EE6-4342-B048-85BDC9FD1C3A}</a:tableStyleId>
              </a:tblPr>
              <a:tblGrid>
                <a:gridCol w="2329258">
                  <a:extLst>
                    <a:ext uri="{9D8B030D-6E8A-4147-A177-3AD203B41FA5}">
                      <a16:colId xmlns:a16="http://schemas.microsoft.com/office/drawing/2014/main" val="1909623883"/>
                    </a:ext>
                  </a:extLst>
                </a:gridCol>
                <a:gridCol w="5257498">
                  <a:extLst>
                    <a:ext uri="{9D8B030D-6E8A-4147-A177-3AD203B41FA5}">
                      <a16:colId xmlns:a16="http://schemas.microsoft.com/office/drawing/2014/main" val="1191588701"/>
                    </a:ext>
                  </a:extLst>
                </a:gridCol>
              </a:tblGrid>
              <a:tr h="377429">
                <a:tc>
                  <a:txBody>
                    <a:bodyPr/>
                    <a:lstStyle/>
                    <a:p>
                      <a:pPr>
                        <a:lnSpc>
                          <a:spcPct val="150000"/>
                        </a:lnSpc>
                      </a:pP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研究活動のエフォート率</a:t>
                      </a: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200" b="0" dirty="0">
                          <a:solidFill>
                            <a:schemeClr val="tx1"/>
                          </a:solidFill>
                          <a:latin typeface="HG丸ｺﾞｼｯｸM-PRO" panose="020F0600000000000000" pitchFamily="50" charset="-128"/>
                          <a:ea typeface="HG丸ｺﾞｼｯｸM-PRO" panose="020F0600000000000000" pitchFamily="50" charset="-128"/>
                        </a:rPr>
                        <a:t>６０％</a:t>
                      </a:r>
                    </a:p>
                  </a:txBody>
                  <a:tcPr anchor="ctr">
                    <a:lnB w="1270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86357879"/>
                  </a:ext>
                </a:extLst>
              </a:tr>
              <a:tr h="1592923">
                <a:tc>
                  <a:txBody>
                    <a:bodyPr/>
                    <a:lstStyle/>
                    <a:p>
                      <a:pPr>
                        <a:lnSpc>
                          <a:spcPct val="150000"/>
                        </a:lnSpc>
                      </a:pP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研究資金</a:t>
                      </a:r>
                    </a:p>
                  </a:txBody>
                  <a:tcPr>
                    <a:lnT w="12700" cap="flat" cmpd="sng" algn="ctr">
                      <a:solidFill>
                        <a:schemeClr val="bg1"/>
                      </a:solidFill>
                      <a:prstDash val="solid"/>
                      <a:round/>
                      <a:headEnd type="none" w="med" len="med"/>
                      <a:tailEnd type="none" w="med" len="med"/>
                    </a:lnT>
                    <a:solidFill>
                      <a:schemeClr val="accent1"/>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スタートアップ資金</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lnT w="12700" cap="flat" cmpd="sng" algn="ctr">
                      <a:solidFill>
                        <a:schemeClr val="bg1"/>
                      </a:solidFill>
                      <a:prstDash val="solid"/>
                      <a:round/>
                      <a:headEnd type="none" w="med" len="med"/>
                      <a:tailEnd type="none" w="med" len="med"/>
                    </a:lnT>
                    <a:solidFill>
                      <a:schemeClr val="tx2">
                        <a:lumMod val="20000"/>
                        <a:lumOff val="80000"/>
                      </a:schemeClr>
                    </a:solidFill>
                  </a:tcPr>
                </a:tc>
                <a:extLst>
                  <a:ext uri="{0D108BD9-81ED-4DB2-BD59-A6C34878D82A}">
                    <a16:rowId xmlns:a16="http://schemas.microsoft.com/office/drawing/2014/main" val="3259786190"/>
                  </a:ext>
                </a:extLst>
              </a:tr>
              <a:tr h="662487">
                <a:tc>
                  <a:txBody>
                    <a:bodyPr/>
                    <a:lstStyle/>
                    <a:p>
                      <a:pPr>
                        <a:lnSpc>
                          <a:spcPct val="150000"/>
                        </a:lnSpc>
                      </a:pP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メンター制</a:t>
                      </a:r>
                    </a:p>
                  </a:txBody>
                  <a:tcPr>
                    <a:solidFill>
                      <a:schemeClr val="accent1"/>
                    </a:solidFill>
                  </a:tcPr>
                </a:tc>
                <a:tc>
                  <a:txBody>
                    <a:bodyPr/>
                    <a:lstStyle/>
                    <a:p>
                      <a:pPr marL="847725" marR="5080" indent="-835660">
                        <a:lnSpc>
                          <a:spcPct val="150000"/>
                        </a:lnSpc>
                      </a:pPr>
                      <a:r>
                        <a:rPr lang="ja-JP" altLang="en-US" sz="1200" kern="1600" dirty="0">
                          <a:latin typeface="HG丸ｺﾞｼｯｸM-PRO" panose="020F0600000000000000" pitchFamily="50" charset="-128"/>
                          <a:ea typeface="HG丸ｺﾞｼｯｸM-PRO" panose="020F0600000000000000" pitchFamily="50" charset="-128"/>
                          <a:cs typeface="HG丸ｺﾞｼｯｸM-PRO"/>
                        </a:rPr>
                        <a:t>「研究の支援」や「外部資金獲得の支援」等</a:t>
                      </a:r>
                      <a:r>
                        <a:rPr lang="ja-JP" altLang="en-US" sz="1200" dirty="0">
                          <a:latin typeface="HG丸ｺﾞｼｯｸM-PRO" panose="020F0600000000000000" pitchFamily="50" charset="-128"/>
                          <a:ea typeface="HG丸ｺﾞｼｯｸM-PRO" panose="020F0600000000000000" pitchFamily="50" charset="-128"/>
                          <a:cs typeface="HG丸ｺﾞｼｯｸM-PRO"/>
                        </a:rPr>
                        <a:t>を担当する</a:t>
                      </a:r>
                    </a:p>
                    <a:p>
                      <a:pPr marL="847725" marR="5080" indent="-835660">
                        <a:lnSpc>
                          <a:spcPct val="150000"/>
                        </a:lnSpc>
                      </a:pPr>
                      <a:r>
                        <a:rPr lang="ja-JP" altLang="en-US" sz="1200" b="1" dirty="0">
                          <a:latin typeface="HG丸ｺﾞｼｯｸM-PRO" panose="020F0600000000000000" pitchFamily="50" charset="-128"/>
                          <a:ea typeface="HG丸ｺﾞｼｯｸM-PRO" panose="020F0600000000000000" pitchFamily="50" charset="-128"/>
                          <a:cs typeface="HG丸ｺﾞｼｯｸM-PRO"/>
                        </a:rPr>
                        <a:t>複数名のメンター制度を導入 </a:t>
                      </a:r>
                      <a:endParaRPr lang="ja-JP" altLang="en-US" sz="1200" dirty="0">
                        <a:latin typeface="HG丸ｺﾞｼｯｸM-PRO" panose="020F0600000000000000" pitchFamily="50" charset="-128"/>
                        <a:ea typeface="HG丸ｺﾞｼｯｸM-PRO" panose="020F0600000000000000" pitchFamily="50" charset="-128"/>
                        <a:cs typeface="HG丸ｺﾞｼｯｸM-PRO"/>
                      </a:endParaRPr>
                    </a:p>
                  </a:txBody>
                  <a:tcPr>
                    <a:solidFill>
                      <a:schemeClr val="tx2">
                        <a:lumMod val="20000"/>
                        <a:lumOff val="80000"/>
                      </a:schemeClr>
                    </a:solidFill>
                  </a:tcPr>
                </a:tc>
                <a:extLst>
                  <a:ext uri="{0D108BD9-81ED-4DB2-BD59-A6C34878D82A}">
                    <a16:rowId xmlns:a16="http://schemas.microsoft.com/office/drawing/2014/main" val="744090430"/>
                  </a:ext>
                </a:extLst>
              </a:tr>
            </a:tbl>
          </a:graphicData>
        </a:graphic>
      </p:graphicFrame>
      <p:grpSp>
        <p:nvGrpSpPr>
          <p:cNvPr id="57" name="グループ化 56"/>
          <p:cNvGrpSpPr/>
          <p:nvPr/>
        </p:nvGrpSpPr>
        <p:grpSpPr>
          <a:xfrm>
            <a:off x="4757870" y="2398011"/>
            <a:ext cx="4233730" cy="1057871"/>
            <a:chOff x="4769945" y="2835342"/>
            <a:chExt cx="4253230" cy="1283682"/>
          </a:xfrm>
        </p:grpSpPr>
        <p:sp>
          <p:nvSpPr>
            <p:cNvPr id="53" name="object 37"/>
            <p:cNvSpPr txBox="1"/>
            <p:nvPr/>
          </p:nvSpPr>
          <p:spPr>
            <a:xfrm>
              <a:off x="4769945" y="2835342"/>
              <a:ext cx="1473835" cy="459100"/>
            </a:xfrm>
            <a:prstGeom prst="rect">
              <a:avLst/>
            </a:prstGeom>
          </p:spPr>
          <p:txBody>
            <a:bodyPr vert="horz" wrap="square" lIns="0" tIns="0" rIns="0" bIns="0" rtlCol="0">
              <a:spAutoFit/>
            </a:bodyPr>
            <a:lstStyle/>
            <a:p>
              <a:pPr marL="12700">
                <a:lnSpc>
                  <a:spcPct val="100000"/>
                </a:lnSpc>
              </a:pPr>
              <a:r>
                <a:rPr sz="1200" dirty="0">
                  <a:latin typeface="HG丸ｺﾞｼｯｸM-PRO"/>
                  <a:cs typeface="HG丸ｺﾞｼｯｸM-PRO"/>
                </a:rPr>
                <a:t>初年度</a:t>
              </a:r>
              <a:r>
                <a:rPr lang="en-US" altLang="ja-JP" sz="1200" dirty="0">
                  <a:latin typeface="HG丸ｺﾞｼｯｸM-PRO"/>
                  <a:cs typeface="HG丸ｺﾞｼｯｸM-PRO"/>
                </a:rPr>
                <a:t>2</a:t>
              </a:r>
              <a:r>
                <a:rPr sz="1200" dirty="0">
                  <a:latin typeface="HG丸ｺﾞｼｯｸM-PRO"/>
                  <a:cs typeface="HG丸ｺﾞｼｯｸM-PRO"/>
                </a:rPr>
                <a:t>００万円/人</a:t>
              </a:r>
            </a:p>
            <a:p>
              <a:pPr marL="12700">
                <a:lnSpc>
                  <a:spcPct val="100000"/>
                </a:lnSpc>
                <a:spcBef>
                  <a:spcPts val="720"/>
                </a:spcBef>
              </a:pPr>
              <a:r>
                <a:rPr sz="1200" dirty="0">
                  <a:latin typeface="HG丸ｺﾞｼｯｸM-PRO"/>
                  <a:cs typeface="HG丸ｺﾞｼｯｸM-PRO"/>
                </a:rPr>
                <a:t>２年度１００万円/人</a:t>
              </a:r>
            </a:p>
          </p:txBody>
        </p:sp>
        <p:sp>
          <p:nvSpPr>
            <p:cNvPr id="54" name="object 38"/>
            <p:cNvSpPr txBox="1"/>
            <p:nvPr/>
          </p:nvSpPr>
          <p:spPr>
            <a:xfrm>
              <a:off x="4769945" y="3554970"/>
              <a:ext cx="4253230" cy="224084"/>
            </a:xfrm>
            <a:prstGeom prst="rect">
              <a:avLst/>
            </a:prstGeom>
          </p:spPr>
          <p:txBody>
            <a:bodyPr vert="horz" wrap="square" lIns="0" tIns="0" rIns="0" bIns="0" rtlCol="0">
              <a:spAutoFit/>
            </a:bodyPr>
            <a:lstStyle/>
            <a:p>
              <a:pPr marL="12700">
                <a:lnSpc>
                  <a:spcPct val="100000"/>
                </a:lnSpc>
              </a:pPr>
              <a:r>
                <a:rPr lang="ja-JP" altLang="en-US" sz="1200" dirty="0">
                  <a:latin typeface="HG丸ｺﾞｼｯｸM-PRO" panose="020F0600000000000000" pitchFamily="50" charset="-128"/>
                  <a:ea typeface="HG丸ｺﾞｼｯｸM-PRO" panose="020F0600000000000000" pitchFamily="50" charset="-128"/>
                  <a:cs typeface="HG丸ｺﾞｼｯｸM-PRO"/>
                </a:rPr>
                <a:t>別途</a:t>
              </a:r>
              <a:r>
                <a:rPr sz="1200" dirty="0" err="1">
                  <a:latin typeface="HG丸ｺﾞｼｯｸM-PRO"/>
                  <a:cs typeface="HG丸ｺﾞｼｯｸM-PRO"/>
                </a:rPr>
                <a:t>基盤研究費を措置（一般教員と同水準</a:t>
              </a:r>
              <a:r>
                <a:rPr sz="1200" dirty="0">
                  <a:latin typeface="HG丸ｺﾞｼｯｸM-PRO"/>
                  <a:cs typeface="HG丸ｺﾞｼｯｸM-PRO"/>
                </a:rPr>
                <a:t>）</a:t>
              </a:r>
            </a:p>
          </p:txBody>
        </p:sp>
        <p:sp>
          <p:nvSpPr>
            <p:cNvPr id="55" name="object 38"/>
            <p:cNvSpPr txBox="1"/>
            <p:nvPr/>
          </p:nvSpPr>
          <p:spPr>
            <a:xfrm>
              <a:off x="4769945" y="3913613"/>
              <a:ext cx="3218783" cy="205411"/>
            </a:xfrm>
            <a:prstGeom prst="rect">
              <a:avLst/>
            </a:prstGeom>
          </p:spPr>
          <p:txBody>
            <a:bodyPr vert="horz" wrap="square" lIns="0" tIns="0" rIns="0" bIns="0" rtlCol="0">
              <a:spAutoFit/>
            </a:bodyPr>
            <a:lstStyle/>
            <a:p>
              <a:pPr marL="12700">
                <a:lnSpc>
                  <a:spcPct val="100000"/>
                </a:lnSpc>
              </a:pPr>
              <a:r>
                <a:rPr lang="en-US" altLang="ja-JP" sz="1100" dirty="0">
                  <a:latin typeface="HG丸ｺﾞｼｯｸM-PRO" panose="020F0600000000000000" pitchFamily="50" charset="-128"/>
                  <a:ea typeface="HG丸ｺﾞｼｯｸM-PRO" panose="020F0600000000000000" pitchFamily="50" charset="-128"/>
                  <a:cs typeface="HG丸ｺﾞｼｯｸM-PRO"/>
                </a:rPr>
                <a:t>※</a:t>
              </a:r>
              <a:r>
                <a:rPr lang="ja-JP" altLang="en-US" sz="1100" dirty="0">
                  <a:latin typeface="HG丸ｺﾞｼｯｸM-PRO" panose="020F0600000000000000" pitchFamily="50" charset="-128"/>
                  <a:ea typeface="HG丸ｺﾞｼｯｸM-PRO" panose="020F0600000000000000" pitchFamily="50" charset="-128"/>
                  <a:cs typeface="HG丸ｺﾞｼｯｸM-PRO"/>
                </a:rPr>
                <a:t>文系のスタートアップ資金は上記金額の半額</a:t>
              </a:r>
              <a:endParaRPr sz="1100" dirty="0">
                <a:latin typeface="HG丸ｺﾞｼｯｸM-PRO" panose="020F0600000000000000" pitchFamily="50" charset="-128"/>
                <a:ea typeface="HG丸ｺﾞｼｯｸM-PRO" panose="020F0600000000000000" pitchFamily="50" charset="-128"/>
                <a:cs typeface="HG丸ｺﾞｼｯｸM-PRO"/>
              </a:endParaRPr>
            </a:p>
          </p:txBody>
        </p:sp>
      </p:grpSp>
      <p:sp>
        <p:nvSpPr>
          <p:cNvPr id="48" name="角丸四角形 47"/>
          <p:cNvSpPr/>
          <p:nvPr/>
        </p:nvSpPr>
        <p:spPr>
          <a:xfrm>
            <a:off x="304800" y="1066800"/>
            <a:ext cx="8534400" cy="4038600"/>
          </a:xfrm>
          <a:prstGeom prst="roundRect">
            <a:avLst>
              <a:gd name="adj" fmla="val 551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440217" y="1256083"/>
            <a:ext cx="8263565" cy="3810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HG丸ｺﾞｼｯｸM-PRO" panose="020F0600000000000000" pitchFamily="50" charset="-128"/>
                <a:ea typeface="HG丸ｺﾞｼｯｸM-PRO" panose="020F0600000000000000" pitchFamily="50" charset="-128"/>
              </a:rPr>
              <a:t>研究上の支援について</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3300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TotalTime>
  <Words>219</Words>
  <Application>Microsoft Office PowerPoint</Application>
  <PresentationFormat>画面に合わせる (4:3)</PresentationFormat>
  <Paragraphs>41</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HG丸ｺﾞｼｯｸM-PRO</vt:lpstr>
      <vt:lpstr>游ゴシック</vt:lpstr>
      <vt:lpstr>Calibri</vt:lpstr>
      <vt:lpstr>Office Theme</vt:lpstr>
      <vt:lpstr>大阪公立大学のテニュアトラック制（概要）</vt:lpstr>
      <vt:lpstr>大阪公立大学のテニュアトラック制（概要）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大阪府立大学　テニュア・トラック概要</dc:title>
  <dc:creator>大阪府立大学人事委員会</dc:creator>
  <cp:lastModifiedBy>Motoaki TOJO</cp:lastModifiedBy>
  <cp:revision>16</cp:revision>
  <dcterms:created xsi:type="dcterms:W3CDTF">2021-02-12T18:10:08Z</dcterms:created>
  <dcterms:modified xsi:type="dcterms:W3CDTF">2024-08-28T03:50:37Z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2020-05-25T00:00:00Z</vt:filetime>
  </property>
  <property fmtid="{D5CDD505-2E9C-101B-9397-08002B2CF9AE}" pid="3" name="Creator">
    <vt:lpwstr>Microsoft® PowerPoint® 2016</vt:lpwstr>
  </property>
  <property fmtid="{D5CDD505-2E9C-101B-9397-08002B2CF9AE}" pid="4" name="LastSaved">
    <vt:filetime>2021-02-12T00:00:00Z</vt:filetime>
  </property>
</Properties>
</file>