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8" r:id="rId2"/>
    <p:sldId id="257" r:id="rId3"/>
  </p:sldIdLst>
  <p:sldSz cx="9144000" cy="6858000" type="screen4x3"/>
  <p:notesSz cx="9144000" cy="6858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6" d="100"/>
          <a:sy n="96" d="100"/>
        </p:scale>
        <p:origin x="786" y="7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DFE70584-F09A-46FE-9F7E-77526D79A481}" type="datetimeFigureOut">
              <a:rPr kumimoji="1" lang="ja-JP" altLang="en-US" smtClean="0"/>
              <a:t>2024/4/18</a:t>
            </a:fld>
            <a:endParaRPr kumimoji="1" lang="ja-JP" altLang="en-US"/>
          </a:p>
        </p:txBody>
      </p:sp>
      <p:sp>
        <p:nvSpPr>
          <p:cNvPr id="4" name="スライド イメージ プレースホルダー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96D22F2F-2058-4B05-A9D7-03DF6640FE5A}" type="slidenum">
              <a:rPr kumimoji="1" lang="ja-JP" altLang="en-US" smtClean="0"/>
              <a:t>‹#›</a:t>
            </a:fld>
            <a:endParaRPr kumimoji="1" lang="ja-JP" altLang="en-US"/>
          </a:p>
        </p:txBody>
      </p:sp>
    </p:spTree>
    <p:extLst>
      <p:ext uri="{BB962C8B-B14F-4D97-AF65-F5344CB8AC3E}">
        <p14:creationId xmlns:p14="http://schemas.microsoft.com/office/powerpoint/2010/main" val="186372313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6D22F2F-2058-4B05-A9D7-03DF6640FE5A}" type="slidenum">
              <a:rPr kumimoji="1" lang="ja-JP" altLang="en-US" smtClean="0"/>
              <a:t>2</a:t>
            </a:fld>
            <a:endParaRPr kumimoji="1" lang="ja-JP" altLang="en-US"/>
          </a:p>
        </p:txBody>
      </p:sp>
    </p:spTree>
    <p:extLst>
      <p:ext uri="{BB962C8B-B14F-4D97-AF65-F5344CB8AC3E}">
        <p14:creationId xmlns:p14="http://schemas.microsoft.com/office/powerpoint/2010/main" val="1436285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4/18/2024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HG丸ｺﾞｼｯｸM-PRO"/>
                <a:cs typeface="HG丸ｺﾞｼｯｸM-PRO"/>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4/18/2024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HG丸ｺﾞｼｯｸM-PRO"/>
                <a:cs typeface="HG丸ｺﾞｼｯｸM-PRO"/>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4/18/2024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HG丸ｺﾞｼｯｸM-PRO"/>
                <a:cs typeface="HG丸ｺﾞｼｯｸM-PRO"/>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4/18/2024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4/18/2024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711708" y="167614"/>
            <a:ext cx="7644257" cy="639978"/>
          </a:xfrm>
          <a:prstGeom prst="rect">
            <a:avLst/>
          </a:prstGeom>
          <a:blipFill>
            <a:blip r:embed="rId7" cstate="print"/>
            <a:stretch>
              <a:fillRect/>
            </a:stretch>
          </a:blipFill>
        </p:spPr>
        <p:txBody>
          <a:bodyPr wrap="square" lIns="0" tIns="0" rIns="0" bIns="0" rtlCol="0"/>
          <a:lstStyle/>
          <a:p>
            <a:endParaRPr/>
          </a:p>
        </p:txBody>
      </p:sp>
      <p:sp>
        <p:nvSpPr>
          <p:cNvPr id="2" name="Holder 2"/>
          <p:cNvSpPr>
            <a:spLocks noGrp="1"/>
          </p:cNvSpPr>
          <p:nvPr>
            <p:ph type="title"/>
          </p:nvPr>
        </p:nvSpPr>
        <p:spPr>
          <a:xfrm>
            <a:off x="1710054" y="296417"/>
            <a:ext cx="5723890" cy="302895"/>
          </a:xfrm>
          <a:prstGeom prst="rect">
            <a:avLst/>
          </a:prstGeom>
        </p:spPr>
        <p:txBody>
          <a:bodyPr wrap="square" lIns="0" tIns="0" rIns="0" bIns="0">
            <a:spAutoFit/>
          </a:bodyPr>
          <a:lstStyle>
            <a:lvl1pPr>
              <a:defRPr sz="2000" b="1" i="0">
                <a:solidFill>
                  <a:schemeClr val="bg1"/>
                </a:solidFill>
                <a:latin typeface="HG丸ｺﾞｼｯｸM-PRO"/>
                <a:cs typeface="HG丸ｺﾞｼｯｸM-PRO"/>
              </a:defRPr>
            </a:lvl1pPr>
          </a:lstStyle>
          <a:p>
            <a:endParaRPr/>
          </a:p>
        </p:txBody>
      </p:sp>
      <p:sp>
        <p:nvSpPr>
          <p:cNvPr id="3" name="Holder 3"/>
          <p:cNvSpPr>
            <a:spLocks noGrp="1"/>
          </p:cNvSpPr>
          <p:nvPr>
            <p:ph type="body" idx="1"/>
          </p:nvPr>
        </p:nvSpPr>
        <p:spPr>
          <a:xfrm>
            <a:off x="457200" y="1577340"/>
            <a:ext cx="82296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4/18/2024</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 5"/>
          <p:cNvGraphicFramePr>
            <a:graphicFrameLocks noGrp="1"/>
          </p:cNvGraphicFramePr>
          <p:nvPr>
            <p:extLst>
              <p:ext uri="{D42A27DB-BD31-4B8C-83A1-F6EECF244321}">
                <p14:modId xmlns:p14="http://schemas.microsoft.com/office/powerpoint/2010/main" val="4129971546"/>
              </p:ext>
            </p:extLst>
          </p:nvPr>
        </p:nvGraphicFramePr>
        <p:xfrm>
          <a:off x="786563" y="4302238"/>
          <a:ext cx="7586756" cy="2247740"/>
        </p:xfrm>
        <a:graphic>
          <a:graphicData uri="http://schemas.openxmlformats.org/drawingml/2006/table">
            <a:tbl>
              <a:tblPr firstRow="1" bandRow="1">
                <a:tableStyleId>{5C22544A-7EE6-4342-B048-85BDC9FD1C3A}</a:tableStyleId>
              </a:tblPr>
              <a:tblGrid>
                <a:gridCol w="2329258">
                  <a:extLst>
                    <a:ext uri="{9D8B030D-6E8A-4147-A177-3AD203B41FA5}">
                      <a16:colId xmlns:a16="http://schemas.microsoft.com/office/drawing/2014/main" val="1909623883"/>
                    </a:ext>
                  </a:extLst>
                </a:gridCol>
                <a:gridCol w="5257498">
                  <a:extLst>
                    <a:ext uri="{9D8B030D-6E8A-4147-A177-3AD203B41FA5}">
                      <a16:colId xmlns:a16="http://schemas.microsoft.com/office/drawing/2014/main" val="1191588701"/>
                    </a:ext>
                  </a:extLst>
                </a:gridCol>
              </a:tblGrid>
              <a:tr h="726282">
                <a:tc>
                  <a:txBody>
                    <a:bodyPr/>
                    <a:lstStyle/>
                    <a:p>
                      <a:pPr>
                        <a:lnSpc>
                          <a:spcPct val="150000"/>
                        </a:lnSpc>
                      </a:pPr>
                      <a:r>
                        <a:rPr kumimoji="1" lang="ja-JP" altLang="en-US" sz="1400" dirty="0" smtClean="0">
                          <a:solidFill>
                            <a:schemeClr val="bg1"/>
                          </a:solidFill>
                          <a:latin typeface="HG丸ｺﾞｼｯｸM-PRO" panose="020F0600000000000000" pitchFamily="50" charset="-128"/>
                          <a:ea typeface="HG丸ｺﾞｼｯｸM-PRO" panose="020F0600000000000000" pitchFamily="50" charset="-128"/>
                        </a:rPr>
                        <a:t>テニュア審査時期の繰上げ</a:t>
                      </a:r>
                      <a:endParaRPr kumimoji="1" lang="ja-JP" altLang="en-US" sz="1400" dirty="0">
                        <a:solidFill>
                          <a:schemeClr val="bg1"/>
                        </a:solidFill>
                        <a:latin typeface="HG丸ｺﾞｼｯｸM-PRO" panose="020F0600000000000000" pitchFamily="50" charset="-128"/>
                        <a:ea typeface="HG丸ｺﾞｼｯｸM-PRO" panose="020F0600000000000000" pitchFamily="50" charset="-128"/>
                      </a:endParaRPr>
                    </a:p>
                  </a:txBody>
                  <a:tcPr>
                    <a:lnB w="12700" cap="flat" cmpd="sng" algn="ctr">
                      <a:solidFill>
                        <a:schemeClr val="bg1"/>
                      </a:solidFill>
                      <a:prstDash val="solid"/>
                      <a:round/>
                      <a:headEnd type="none" w="med" len="med"/>
                      <a:tailEnd type="none" w="med" len="med"/>
                    </a:lnB>
                  </a:tcPr>
                </a:tc>
                <a:tc>
                  <a:txBody>
                    <a:bodyPr/>
                    <a:lstStyle/>
                    <a:p>
                      <a:pPr algn="l">
                        <a:lnSpc>
                          <a:spcPct val="150000"/>
                        </a:lnSpc>
                      </a:pPr>
                      <a:r>
                        <a:rPr kumimoji="1" lang="ja-JP" altLang="en-US" sz="1200" b="0" dirty="0" smtClean="0">
                          <a:solidFill>
                            <a:schemeClr val="tx1"/>
                          </a:solidFill>
                          <a:latin typeface="HG丸ｺﾞｼｯｸM-PRO" panose="020F0600000000000000" pitchFamily="50" charset="-128"/>
                          <a:ea typeface="HG丸ｺﾞｼｯｸM-PRO" panose="020F0600000000000000" pitchFamily="50" charset="-128"/>
                        </a:rPr>
                        <a:t>テニュア審査基準を満たすに至ったと認められる場合は、中間審査の実施時又はそれ以降にテニュア審査の時期を繰り上げ可能</a:t>
                      </a:r>
                      <a:endParaRPr kumimoji="1" lang="ja-JP" altLang="en-US" sz="1200" b="0" dirty="0">
                        <a:solidFill>
                          <a:schemeClr val="tx1"/>
                        </a:solidFill>
                        <a:latin typeface="HG丸ｺﾞｼｯｸM-PRO" panose="020F0600000000000000" pitchFamily="50" charset="-128"/>
                        <a:ea typeface="HG丸ｺﾞｼｯｸM-PRO" panose="020F0600000000000000" pitchFamily="50" charset="-128"/>
                      </a:endParaRPr>
                    </a:p>
                  </a:txBody>
                  <a:tcPr>
                    <a:lnB w="12700" cap="flat" cmpd="sng" algn="ctr">
                      <a:solidFill>
                        <a:schemeClr val="bg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086357879"/>
                  </a:ext>
                </a:extLst>
              </a:tr>
              <a:tr h="765066">
                <a:tc>
                  <a:txBody>
                    <a:bodyPr/>
                    <a:lstStyle/>
                    <a:p>
                      <a:pPr>
                        <a:lnSpc>
                          <a:spcPct val="150000"/>
                        </a:lnSpc>
                      </a:pPr>
                      <a:r>
                        <a:rPr kumimoji="1" lang="ja-JP" altLang="en-US" sz="1400" b="1" dirty="0" smtClean="0">
                          <a:solidFill>
                            <a:schemeClr val="bg1"/>
                          </a:solidFill>
                          <a:latin typeface="HG丸ｺﾞｼｯｸM-PRO" panose="020F0600000000000000" pitchFamily="50" charset="-128"/>
                          <a:ea typeface="HG丸ｺﾞｼｯｸM-PRO" panose="020F0600000000000000" pitchFamily="50" charset="-128"/>
                        </a:rPr>
                        <a:t>セーフティネット期間</a:t>
                      </a:r>
                      <a:endParaRPr kumimoji="1" lang="ja-JP" altLang="en-US" sz="1400" b="1" dirty="0">
                        <a:solidFill>
                          <a:schemeClr val="bg1"/>
                        </a:solidFill>
                        <a:latin typeface="HG丸ｺﾞｼｯｸM-PRO" panose="020F0600000000000000" pitchFamily="50" charset="-128"/>
                        <a:ea typeface="HG丸ｺﾞｼｯｸM-PRO" panose="020F0600000000000000" pitchFamily="50" charset="-128"/>
                      </a:endParaRPr>
                    </a:p>
                  </a:txBody>
                  <a:tcP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a:lnSpc>
                          <a:spcPct val="150000"/>
                        </a:lnSpc>
                      </a:pPr>
                      <a:r>
                        <a:rPr kumimoji="1" lang="ja-JP" altLang="en-US" sz="1200" dirty="0" smtClean="0">
                          <a:solidFill>
                            <a:schemeClr val="tx1"/>
                          </a:solidFill>
                          <a:latin typeface="HG丸ｺﾞｼｯｸM-PRO" panose="020F0600000000000000" pitchFamily="50" charset="-128"/>
                          <a:ea typeface="HG丸ｺﾞｼｯｸM-PRO" panose="020F0600000000000000" pitchFamily="50" charset="-128"/>
                        </a:rPr>
                        <a:t>５年の任期中にテニュア資格が付与されない場合、セーフティネット期間として３年の再任期間あり</a:t>
                      </a:r>
                      <a:endParaRPr kumimoji="1" lang="en-US" altLang="ja-JP" sz="1200" dirty="0" smtClean="0">
                        <a:solidFill>
                          <a:schemeClr val="tx1"/>
                        </a:solidFill>
                        <a:latin typeface="HG丸ｺﾞｼｯｸM-PRO" panose="020F0600000000000000" pitchFamily="50" charset="-128"/>
                        <a:ea typeface="HG丸ｺﾞｼｯｸM-PRO" panose="020F0600000000000000" pitchFamily="50" charset="-128"/>
                      </a:endParaRPr>
                    </a:p>
                  </a:txBody>
                  <a:tcP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259786190"/>
                  </a:ext>
                </a:extLst>
              </a:tr>
              <a:tr h="756392">
                <a:tc>
                  <a:txBody>
                    <a:bodyPr/>
                    <a:lstStyle/>
                    <a:p>
                      <a:pPr>
                        <a:lnSpc>
                          <a:spcPct val="150000"/>
                        </a:lnSpc>
                      </a:pPr>
                      <a:r>
                        <a:rPr kumimoji="1" lang="ja-JP" altLang="en-US" sz="1400" b="1" dirty="0" smtClean="0">
                          <a:solidFill>
                            <a:schemeClr val="bg1"/>
                          </a:solidFill>
                          <a:latin typeface="HG丸ｺﾞｼｯｸM-PRO" panose="020F0600000000000000" pitchFamily="50" charset="-128"/>
                          <a:ea typeface="HG丸ｺﾞｼｯｸM-PRO" panose="020F0600000000000000" pitchFamily="50" charset="-128"/>
                        </a:rPr>
                        <a:t>再度のテニュア審査</a:t>
                      </a:r>
                      <a:endParaRPr kumimoji="1" lang="ja-JP" altLang="en-US" sz="1400" b="1" dirty="0">
                        <a:solidFill>
                          <a:schemeClr val="bg1"/>
                        </a:solidFill>
                        <a:latin typeface="HG丸ｺﾞｼｯｸM-PRO" panose="020F0600000000000000" pitchFamily="50" charset="-128"/>
                        <a:ea typeface="HG丸ｺﾞｼｯｸM-PRO" panose="020F0600000000000000" pitchFamily="50" charset="-128"/>
                      </a:endParaRPr>
                    </a:p>
                  </a:txBody>
                  <a:tcPr>
                    <a:lnT w="12700" cap="flat" cmpd="sng" algn="ctr">
                      <a:solidFill>
                        <a:schemeClr val="bg1"/>
                      </a:solidFill>
                      <a:prstDash val="solid"/>
                      <a:round/>
                      <a:headEnd type="none" w="med" len="med"/>
                      <a:tailEnd type="none" w="med" len="med"/>
                    </a:lnT>
                    <a:solidFill>
                      <a:schemeClr val="accent1"/>
                    </a:solidFill>
                  </a:tcPr>
                </a:tc>
                <a:tc>
                  <a:txBody>
                    <a:bodyPr/>
                    <a:lstStyle/>
                    <a:p>
                      <a:pPr>
                        <a:lnSpc>
                          <a:spcPct val="150000"/>
                        </a:lnSpc>
                      </a:pPr>
                      <a:r>
                        <a:rPr kumimoji="1" lang="ja-JP" altLang="en-US" sz="1200" dirty="0" smtClean="0">
                          <a:solidFill>
                            <a:schemeClr val="tx1"/>
                          </a:solidFill>
                          <a:latin typeface="HG丸ｺﾞｼｯｸM-PRO" panose="020F0600000000000000" pitchFamily="50" charset="-128"/>
                          <a:ea typeface="HG丸ｺﾞｼｯｸM-PRO" panose="020F0600000000000000" pitchFamily="50" charset="-128"/>
                        </a:rPr>
                        <a:t>セーフティネット期間においてテニュア審査基準を満たすに至ったと認められる場合は、再度のテニュア審査が可能</a:t>
                      </a:r>
                      <a:endParaRPr kumimoji="1" lang="en-US" altLang="ja-JP" sz="1200" dirty="0" smtClean="0">
                        <a:solidFill>
                          <a:schemeClr val="tx1"/>
                        </a:solidFill>
                        <a:latin typeface="HG丸ｺﾞｼｯｸM-PRO" panose="020F0600000000000000" pitchFamily="50" charset="-128"/>
                        <a:ea typeface="HG丸ｺﾞｼｯｸM-PRO" panose="020F0600000000000000" pitchFamily="50" charset="-128"/>
                      </a:endParaRPr>
                    </a:p>
                  </a:txBody>
                  <a:tcPr>
                    <a:lnT w="12700" cap="flat" cmpd="sng" algn="ctr">
                      <a:solidFill>
                        <a:schemeClr val="bg1"/>
                      </a:solidFill>
                      <a:prstDash val="solid"/>
                      <a:round/>
                      <a:headEnd type="none" w="med" len="med"/>
                      <a:tailEnd type="none" w="med" len="med"/>
                    </a:lnT>
                    <a:solidFill>
                      <a:schemeClr val="tx2">
                        <a:lumMod val="20000"/>
                        <a:lumOff val="80000"/>
                      </a:schemeClr>
                    </a:solidFill>
                  </a:tcPr>
                </a:tc>
                <a:extLst>
                  <a:ext uri="{0D108BD9-81ED-4DB2-BD59-A6C34878D82A}">
                    <a16:rowId xmlns:a16="http://schemas.microsoft.com/office/drawing/2014/main" val="992168328"/>
                  </a:ext>
                </a:extLst>
              </a:tr>
            </a:tbl>
          </a:graphicData>
        </a:graphic>
      </p:graphicFrame>
      <p:sp>
        <p:nvSpPr>
          <p:cNvPr id="3" name="タイトル 2"/>
          <p:cNvSpPr>
            <a:spLocks noGrp="1"/>
          </p:cNvSpPr>
          <p:nvPr>
            <p:ph type="title"/>
          </p:nvPr>
        </p:nvSpPr>
        <p:spPr>
          <a:xfrm>
            <a:off x="1524000" y="296417"/>
            <a:ext cx="6172200" cy="307777"/>
          </a:xfrm>
        </p:spPr>
        <p:txBody>
          <a:bodyPr/>
          <a:lstStyle/>
          <a:p>
            <a:r>
              <a:rPr lang="ja-JP" altLang="en-US" dirty="0">
                <a:latin typeface="HG丸ｺﾞｼｯｸM-PRO" panose="020F0600000000000000" pitchFamily="50" charset="-128"/>
                <a:ea typeface="HG丸ｺﾞｼｯｸM-PRO" panose="020F0600000000000000" pitchFamily="50" charset="-128"/>
              </a:rPr>
              <a:t>大阪公立</a:t>
            </a:r>
            <a:r>
              <a:rPr lang="ja-JP" altLang="en-US" dirty="0" smtClean="0">
                <a:latin typeface="HG丸ｺﾞｼｯｸM-PRO" panose="020F0600000000000000" pitchFamily="50" charset="-128"/>
                <a:ea typeface="HG丸ｺﾞｼｯｸM-PRO" panose="020F0600000000000000" pitchFamily="50" charset="-128"/>
              </a:rPr>
              <a:t>大学の</a:t>
            </a:r>
            <a:r>
              <a:rPr lang="ja-JP" altLang="en-US" dirty="0">
                <a:latin typeface="HG丸ｺﾞｼｯｸM-PRO" panose="020F0600000000000000" pitchFamily="50" charset="-128"/>
                <a:ea typeface="HG丸ｺﾞｼｯｸM-PRO" panose="020F0600000000000000" pitchFamily="50" charset="-128"/>
              </a:rPr>
              <a:t>テニュアト</a:t>
            </a:r>
            <a:r>
              <a:rPr lang="ja-JP" altLang="en-US" spc="-5" dirty="0">
                <a:latin typeface="HG丸ｺﾞｼｯｸM-PRO" panose="020F0600000000000000" pitchFamily="50" charset="-128"/>
                <a:ea typeface="HG丸ｺﾞｼｯｸM-PRO" panose="020F0600000000000000" pitchFamily="50" charset="-128"/>
              </a:rPr>
              <a:t>ラ</a:t>
            </a:r>
            <a:r>
              <a:rPr lang="ja-JP" altLang="en-US" dirty="0">
                <a:latin typeface="HG丸ｺﾞｼｯｸM-PRO" panose="020F0600000000000000" pitchFamily="50" charset="-128"/>
                <a:ea typeface="HG丸ｺﾞｼｯｸM-PRO" panose="020F0600000000000000" pitchFamily="50" charset="-128"/>
              </a:rPr>
              <a:t>ック制（概要）</a:t>
            </a:r>
            <a:endParaRPr kumimoji="1" lang="ja-JP" altLang="en-US" dirty="0"/>
          </a:p>
        </p:txBody>
      </p:sp>
      <p:sp>
        <p:nvSpPr>
          <p:cNvPr id="7" name="角丸四角形 6"/>
          <p:cNvSpPr/>
          <p:nvPr/>
        </p:nvSpPr>
        <p:spPr>
          <a:xfrm>
            <a:off x="228600" y="838200"/>
            <a:ext cx="8763000" cy="5867400"/>
          </a:xfrm>
          <a:prstGeom prst="roundRect">
            <a:avLst>
              <a:gd name="adj" fmla="val 5510"/>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0" name="グループ化 39"/>
          <p:cNvGrpSpPr/>
          <p:nvPr/>
        </p:nvGrpSpPr>
        <p:grpSpPr>
          <a:xfrm>
            <a:off x="396843" y="1500466"/>
            <a:ext cx="8426513" cy="2439518"/>
            <a:chOff x="495300" y="3581400"/>
            <a:chExt cx="8426513" cy="2439518"/>
          </a:xfrm>
        </p:grpSpPr>
        <p:sp>
          <p:nvSpPr>
            <p:cNvPr id="41" name="ホームベース 40"/>
            <p:cNvSpPr/>
            <p:nvPr/>
          </p:nvSpPr>
          <p:spPr>
            <a:xfrm>
              <a:off x="6047549" y="3582518"/>
              <a:ext cx="2874264" cy="2438400"/>
            </a:xfrm>
            <a:prstGeom prst="homePlate">
              <a:avLst>
                <a:gd name="adj" fmla="val 18990"/>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endParaRPr kumimoji="1" lang="ja-JP" altLang="en-US"/>
            </a:p>
          </p:txBody>
        </p:sp>
        <p:sp>
          <p:nvSpPr>
            <p:cNvPr id="42" name="ホームベース 41"/>
            <p:cNvSpPr/>
            <p:nvPr/>
          </p:nvSpPr>
          <p:spPr>
            <a:xfrm>
              <a:off x="495300" y="3581400"/>
              <a:ext cx="2874264" cy="2438400"/>
            </a:xfrm>
            <a:prstGeom prst="homePlate">
              <a:avLst>
                <a:gd name="adj" fmla="val 18990"/>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endParaRPr kumimoji="1" lang="ja-JP" altLang="en-US"/>
            </a:p>
          </p:txBody>
        </p:sp>
        <p:sp>
          <p:nvSpPr>
            <p:cNvPr id="43" name="object 6"/>
            <p:cNvSpPr/>
            <p:nvPr/>
          </p:nvSpPr>
          <p:spPr>
            <a:xfrm>
              <a:off x="515112" y="3692652"/>
              <a:ext cx="2421255" cy="1508379"/>
            </a:xfrm>
            <a:prstGeom prst="rect">
              <a:avLst/>
            </a:prstGeom>
            <a:blipFill>
              <a:blip r:embed="rId2" cstate="print"/>
              <a:stretch>
                <a:fillRect/>
              </a:stretch>
            </a:blipFill>
          </p:spPr>
          <p:txBody>
            <a:bodyPr wrap="square" lIns="0" tIns="0" rIns="0" bIns="0" rtlCol="0"/>
            <a:lstStyle/>
            <a:p>
              <a:endParaRPr/>
            </a:p>
          </p:txBody>
        </p:sp>
        <p:sp>
          <p:nvSpPr>
            <p:cNvPr id="44" name="object 9"/>
            <p:cNvSpPr txBox="1"/>
            <p:nvPr/>
          </p:nvSpPr>
          <p:spPr>
            <a:xfrm>
              <a:off x="1079398" y="3800475"/>
              <a:ext cx="1304290" cy="302895"/>
            </a:xfrm>
            <a:prstGeom prst="rect">
              <a:avLst/>
            </a:prstGeom>
          </p:spPr>
          <p:txBody>
            <a:bodyPr vert="horz" wrap="square" lIns="0" tIns="0" rIns="0" bIns="0" rtlCol="0">
              <a:spAutoFit/>
            </a:bodyPr>
            <a:lstStyle/>
            <a:p>
              <a:pPr marL="12700">
                <a:lnSpc>
                  <a:spcPts val="2380"/>
                </a:lnSpc>
              </a:pPr>
              <a:r>
                <a:rPr sz="2000" b="1" spc="0" dirty="0">
                  <a:latin typeface="HG丸ｺﾞｼｯｸM-PRO"/>
                  <a:cs typeface="HG丸ｺﾞｼｯｸM-PRO"/>
                </a:rPr>
                <a:t>【初年度</a:t>
              </a:r>
              <a:r>
                <a:rPr sz="2000" b="1" spc="-5" dirty="0">
                  <a:latin typeface="HG丸ｺﾞｼｯｸM-PRO"/>
                  <a:cs typeface="HG丸ｺﾞｼｯｸM-PRO"/>
                </a:rPr>
                <a:t>】</a:t>
              </a:r>
              <a:endParaRPr sz="2000" dirty="0">
                <a:latin typeface="HG丸ｺﾞｼｯｸM-PRO"/>
                <a:cs typeface="HG丸ｺﾞｼｯｸM-PRO"/>
              </a:endParaRPr>
            </a:p>
          </p:txBody>
        </p:sp>
        <p:sp>
          <p:nvSpPr>
            <p:cNvPr id="45" name="object 10"/>
            <p:cNvSpPr txBox="1"/>
            <p:nvPr/>
          </p:nvSpPr>
          <p:spPr>
            <a:xfrm>
              <a:off x="683158" y="4221579"/>
              <a:ext cx="2096770" cy="330860"/>
            </a:xfrm>
            <a:prstGeom prst="rect">
              <a:avLst/>
            </a:prstGeom>
          </p:spPr>
          <p:txBody>
            <a:bodyPr vert="horz" wrap="square" lIns="0" tIns="0" rIns="0" bIns="0" rtlCol="0">
              <a:spAutoFit/>
            </a:bodyPr>
            <a:lstStyle/>
            <a:p>
              <a:pPr marL="1270" algn="ctr">
                <a:lnSpc>
                  <a:spcPts val="2875"/>
                </a:lnSpc>
              </a:pPr>
              <a:r>
                <a:rPr sz="2400" b="1" dirty="0" err="1" smtClean="0">
                  <a:latin typeface="HG丸ｺﾞｼｯｸM-PRO"/>
                  <a:cs typeface="HG丸ｺﾞｼｯｸM-PRO"/>
                </a:rPr>
                <a:t>採用審査</a:t>
              </a:r>
              <a:endParaRPr sz="2400" dirty="0">
                <a:latin typeface="HG丸ｺﾞｼｯｸM-PRO"/>
                <a:cs typeface="HG丸ｺﾞｼｯｸM-PRO"/>
              </a:endParaRPr>
            </a:p>
          </p:txBody>
        </p:sp>
        <p:sp>
          <p:nvSpPr>
            <p:cNvPr id="46" name="object 11"/>
            <p:cNvSpPr/>
            <p:nvPr/>
          </p:nvSpPr>
          <p:spPr>
            <a:xfrm>
              <a:off x="3369564" y="4297705"/>
              <a:ext cx="643001" cy="1062075"/>
            </a:xfrm>
            <a:prstGeom prst="rect">
              <a:avLst/>
            </a:prstGeom>
            <a:blipFill>
              <a:blip r:embed="rId3" cstate="print"/>
              <a:stretch>
                <a:fillRect/>
              </a:stretch>
            </a:blipFill>
          </p:spPr>
          <p:txBody>
            <a:bodyPr wrap="square" lIns="0" tIns="0" rIns="0" bIns="0" rtlCol="0"/>
            <a:lstStyle/>
            <a:p>
              <a:endParaRPr/>
            </a:p>
          </p:txBody>
        </p:sp>
        <p:sp>
          <p:nvSpPr>
            <p:cNvPr id="47" name="object 15"/>
            <p:cNvSpPr txBox="1"/>
            <p:nvPr/>
          </p:nvSpPr>
          <p:spPr>
            <a:xfrm>
              <a:off x="6579987" y="3834230"/>
              <a:ext cx="1304290" cy="302895"/>
            </a:xfrm>
            <a:prstGeom prst="rect">
              <a:avLst/>
            </a:prstGeom>
          </p:spPr>
          <p:txBody>
            <a:bodyPr vert="horz" wrap="square" lIns="0" tIns="0" rIns="0" bIns="0" rtlCol="0">
              <a:spAutoFit/>
            </a:bodyPr>
            <a:lstStyle/>
            <a:p>
              <a:pPr marL="12700">
                <a:lnSpc>
                  <a:spcPts val="2380"/>
                </a:lnSpc>
              </a:pPr>
              <a:r>
                <a:rPr sz="2000" b="1" spc="0" dirty="0">
                  <a:latin typeface="HG丸ｺﾞｼｯｸM-PRO"/>
                  <a:cs typeface="HG丸ｺﾞｼｯｸM-PRO"/>
                </a:rPr>
                <a:t>【５年目</a:t>
              </a:r>
              <a:r>
                <a:rPr sz="2000" b="1" spc="-5" dirty="0">
                  <a:latin typeface="HG丸ｺﾞｼｯｸM-PRO"/>
                  <a:cs typeface="HG丸ｺﾞｼｯｸM-PRO"/>
                </a:rPr>
                <a:t>】</a:t>
              </a:r>
              <a:endParaRPr sz="2000" dirty="0">
                <a:latin typeface="HG丸ｺﾞｼｯｸM-PRO"/>
                <a:cs typeface="HG丸ｺﾞｼｯｸM-PRO"/>
              </a:endParaRPr>
            </a:p>
          </p:txBody>
        </p:sp>
        <p:sp>
          <p:nvSpPr>
            <p:cNvPr id="48" name="object 16"/>
            <p:cNvSpPr/>
            <p:nvPr/>
          </p:nvSpPr>
          <p:spPr>
            <a:xfrm>
              <a:off x="546635" y="4670648"/>
              <a:ext cx="2459609" cy="1201171"/>
            </a:xfrm>
            <a:prstGeom prst="rect">
              <a:avLst/>
            </a:prstGeom>
            <a:blipFill>
              <a:blip r:embed="rId4" cstate="print"/>
              <a:stretch>
                <a:fillRect/>
              </a:stretch>
            </a:blipFill>
          </p:spPr>
          <p:txBody>
            <a:bodyPr wrap="square" lIns="0" tIns="0" rIns="0" bIns="0" rtlCol="0"/>
            <a:lstStyle/>
            <a:p>
              <a:endParaRPr/>
            </a:p>
          </p:txBody>
        </p:sp>
        <p:sp>
          <p:nvSpPr>
            <p:cNvPr id="49" name="object 17"/>
            <p:cNvSpPr txBox="1"/>
            <p:nvPr/>
          </p:nvSpPr>
          <p:spPr>
            <a:xfrm>
              <a:off x="691324" y="4828650"/>
              <a:ext cx="2067560" cy="215444"/>
            </a:xfrm>
            <a:prstGeom prst="rect">
              <a:avLst/>
            </a:prstGeom>
          </p:spPr>
          <p:txBody>
            <a:bodyPr vert="horz" wrap="square" lIns="0" tIns="0" rIns="0" bIns="0" rtlCol="0">
              <a:spAutoFit/>
            </a:bodyPr>
            <a:lstStyle/>
            <a:p>
              <a:pPr marL="12700">
                <a:lnSpc>
                  <a:spcPct val="100000"/>
                </a:lnSpc>
              </a:pPr>
              <a:r>
                <a:rPr sz="1400" b="1" spc="-5" dirty="0">
                  <a:solidFill>
                    <a:srgbClr val="FFFFFF"/>
                  </a:solidFill>
                  <a:latin typeface="HG丸ｺﾞｼｯｸM-PRO"/>
                  <a:cs typeface="HG丸ｺﾞｼｯｸM-PRO"/>
                </a:rPr>
                <a:t>テニュアトラック助教</a:t>
              </a:r>
              <a:endParaRPr sz="1400" dirty="0">
                <a:latin typeface="HG丸ｺﾞｼｯｸM-PRO"/>
                <a:cs typeface="HG丸ｺﾞｼｯｸM-PRO"/>
              </a:endParaRPr>
            </a:p>
          </p:txBody>
        </p:sp>
        <p:sp>
          <p:nvSpPr>
            <p:cNvPr id="50" name="object 18"/>
            <p:cNvSpPr/>
            <p:nvPr/>
          </p:nvSpPr>
          <p:spPr>
            <a:xfrm>
              <a:off x="6339509" y="4727563"/>
              <a:ext cx="2055748" cy="1106284"/>
            </a:xfrm>
            <a:prstGeom prst="rect">
              <a:avLst/>
            </a:prstGeom>
            <a:blipFill>
              <a:blip r:embed="rId5" cstate="print"/>
              <a:stretch>
                <a:fillRect/>
              </a:stretch>
            </a:blipFill>
          </p:spPr>
          <p:txBody>
            <a:bodyPr wrap="square" lIns="0" tIns="0" rIns="0" bIns="0" rtlCol="0"/>
            <a:lstStyle/>
            <a:p>
              <a:endParaRPr dirty="0"/>
            </a:p>
          </p:txBody>
        </p:sp>
        <p:sp>
          <p:nvSpPr>
            <p:cNvPr id="51" name="object 19"/>
            <p:cNvSpPr txBox="1"/>
            <p:nvPr/>
          </p:nvSpPr>
          <p:spPr>
            <a:xfrm>
              <a:off x="6362699" y="4229438"/>
              <a:ext cx="1863725" cy="369332"/>
            </a:xfrm>
            <a:prstGeom prst="rect">
              <a:avLst/>
            </a:prstGeom>
          </p:spPr>
          <p:txBody>
            <a:bodyPr vert="horz" wrap="square" lIns="0" tIns="0" rIns="0" bIns="0" rtlCol="0">
              <a:spAutoFit/>
            </a:bodyPr>
            <a:lstStyle/>
            <a:p>
              <a:pPr algn="ctr">
                <a:lnSpc>
                  <a:spcPct val="100000"/>
                </a:lnSpc>
              </a:pPr>
              <a:r>
                <a:rPr sz="2400" b="1" dirty="0" err="1" smtClean="0">
                  <a:latin typeface="HG丸ｺﾞｼｯｸM-PRO"/>
                  <a:cs typeface="HG丸ｺﾞｼｯｸM-PRO"/>
                </a:rPr>
                <a:t>テニュア審査</a:t>
              </a:r>
              <a:endParaRPr sz="2400" dirty="0">
                <a:latin typeface="HG丸ｺﾞｼｯｸM-PRO"/>
                <a:cs typeface="HG丸ｺﾞｼｯｸM-PRO"/>
              </a:endParaRPr>
            </a:p>
          </p:txBody>
        </p:sp>
        <p:sp>
          <p:nvSpPr>
            <p:cNvPr id="52" name="object 43"/>
            <p:cNvSpPr/>
            <p:nvPr/>
          </p:nvSpPr>
          <p:spPr>
            <a:xfrm>
              <a:off x="3982211" y="4178769"/>
              <a:ext cx="1319657" cy="1693037"/>
            </a:xfrm>
            <a:prstGeom prst="rect">
              <a:avLst/>
            </a:prstGeom>
            <a:blipFill>
              <a:blip r:embed="rId6" cstate="print"/>
              <a:stretch>
                <a:fillRect/>
              </a:stretch>
            </a:blipFill>
          </p:spPr>
          <p:txBody>
            <a:bodyPr wrap="square" lIns="0" tIns="0" rIns="0" bIns="0" rtlCol="0"/>
            <a:lstStyle/>
            <a:p>
              <a:endParaRPr/>
            </a:p>
          </p:txBody>
        </p:sp>
        <p:sp>
          <p:nvSpPr>
            <p:cNvPr id="53" name="object 44"/>
            <p:cNvSpPr txBox="1"/>
            <p:nvPr/>
          </p:nvSpPr>
          <p:spPr>
            <a:xfrm>
              <a:off x="4170679" y="4769611"/>
              <a:ext cx="946150" cy="488315"/>
            </a:xfrm>
            <a:prstGeom prst="rect">
              <a:avLst/>
            </a:prstGeom>
          </p:spPr>
          <p:txBody>
            <a:bodyPr vert="horz" wrap="square" lIns="0" tIns="0" rIns="0" bIns="0" rtlCol="0">
              <a:spAutoFit/>
            </a:bodyPr>
            <a:lstStyle/>
            <a:p>
              <a:pPr marL="12700" marR="5080" indent="141605">
                <a:lnSpc>
                  <a:spcPct val="100000"/>
                </a:lnSpc>
              </a:pPr>
              <a:r>
                <a:rPr sz="1600" b="1" spc="-10" dirty="0">
                  <a:solidFill>
                    <a:srgbClr val="FFFFFF"/>
                  </a:solidFill>
                  <a:latin typeface="HG丸ｺﾞｼｯｸM-PRO"/>
                  <a:cs typeface="HG丸ｺﾞｼｯｸM-PRO"/>
                </a:rPr>
                <a:t>3</a:t>
              </a:r>
              <a:r>
                <a:rPr sz="1600" b="1" spc="-335" dirty="0">
                  <a:solidFill>
                    <a:srgbClr val="FFFFFF"/>
                  </a:solidFill>
                  <a:latin typeface="HG丸ｺﾞｼｯｸM-PRO"/>
                  <a:cs typeface="HG丸ｺﾞｼｯｸM-PRO"/>
                </a:rPr>
                <a:t> </a:t>
              </a:r>
              <a:r>
                <a:rPr sz="1600" b="1" spc="200" dirty="0">
                  <a:solidFill>
                    <a:srgbClr val="FFFFFF"/>
                  </a:solidFill>
                  <a:latin typeface="HG丸ｺﾞｼｯｸM-PRO"/>
                  <a:cs typeface="HG丸ｺﾞｼｯｸM-PRO"/>
                </a:rPr>
                <a:t>年目 中間評価</a:t>
              </a:r>
              <a:endParaRPr sz="1600">
                <a:latin typeface="HG丸ｺﾞｼｯｸM-PRO"/>
                <a:cs typeface="HG丸ｺﾞｼｯｸM-PRO"/>
              </a:endParaRPr>
            </a:p>
          </p:txBody>
        </p:sp>
        <p:sp>
          <p:nvSpPr>
            <p:cNvPr id="54" name="object 45"/>
            <p:cNvSpPr/>
            <p:nvPr/>
          </p:nvSpPr>
          <p:spPr>
            <a:xfrm>
              <a:off x="5361432" y="4285475"/>
              <a:ext cx="643001" cy="1063637"/>
            </a:xfrm>
            <a:prstGeom prst="rect">
              <a:avLst/>
            </a:prstGeom>
            <a:blipFill>
              <a:blip r:embed="rId7" cstate="print"/>
              <a:stretch>
                <a:fillRect/>
              </a:stretch>
            </a:blipFill>
          </p:spPr>
          <p:txBody>
            <a:bodyPr wrap="square" lIns="0" tIns="0" rIns="0" bIns="0" rtlCol="0"/>
            <a:lstStyle/>
            <a:p>
              <a:endParaRPr/>
            </a:p>
          </p:txBody>
        </p:sp>
        <p:sp>
          <p:nvSpPr>
            <p:cNvPr id="55" name="object 17"/>
            <p:cNvSpPr txBox="1"/>
            <p:nvPr/>
          </p:nvSpPr>
          <p:spPr>
            <a:xfrm>
              <a:off x="694006" y="5102936"/>
              <a:ext cx="2067560" cy="215444"/>
            </a:xfrm>
            <a:prstGeom prst="rect">
              <a:avLst/>
            </a:prstGeom>
          </p:spPr>
          <p:txBody>
            <a:bodyPr vert="horz" wrap="square" lIns="0" tIns="0" rIns="0" bIns="0" rtlCol="0">
              <a:spAutoFit/>
            </a:bodyPr>
            <a:lstStyle/>
            <a:p>
              <a:pPr marL="12700">
                <a:lnSpc>
                  <a:spcPct val="100000"/>
                </a:lnSpc>
              </a:pPr>
              <a:r>
                <a:rPr sz="1400" b="1" spc="-5" dirty="0" err="1" smtClean="0">
                  <a:solidFill>
                    <a:srgbClr val="FFFFFF"/>
                  </a:solidFill>
                  <a:latin typeface="HG丸ｺﾞｼｯｸM-PRO"/>
                  <a:cs typeface="HG丸ｺﾞｼｯｸM-PRO"/>
                </a:rPr>
                <a:t>テニュアトラック</a:t>
              </a:r>
              <a:r>
                <a:rPr lang="ja-JP" altLang="en-US" sz="1400" b="1" spc="-5" dirty="0" smtClean="0">
                  <a:solidFill>
                    <a:srgbClr val="FFFFFF"/>
                  </a:solidFill>
                  <a:latin typeface="HG丸ｺﾞｼｯｸM-PRO" panose="020F0600000000000000" pitchFamily="50" charset="-128"/>
                  <a:ea typeface="HG丸ｺﾞｼｯｸM-PRO" panose="020F0600000000000000" pitchFamily="50" charset="-128"/>
                  <a:cs typeface="HG丸ｺﾞｼｯｸM-PRO"/>
                </a:rPr>
                <a:t>講師</a:t>
              </a:r>
              <a:endParaRPr sz="1400" dirty="0">
                <a:latin typeface="HG丸ｺﾞｼｯｸM-PRO" panose="020F0600000000000000" pitchFamily="50" charset="-128"/>
                <a:ea typeface="HG丸ｺﾞｼｯｸM-PRO" panose="020F0600000000000000" pitchFamily="50" charset="-128"/>
                <a:cs typeface="HG丸ｺﾞｼｯｸM-PRO"/>
              </a:endParaRPr>
            </a:p>
          </p:txBody>
        </p:sp>
        <p:sp>
          <p:nvSpPr>
            <p:cNvPr id="56" name="object 17"/>
            <p:cNvSpPr txBox="1"/>
            <p:nvPr/>
          </p:nvSpPr>
          <p:spPr>
            <a:xfrm>
              <a:off x="697763" y="5380446"/>
              <a:ext cx="2067560" cy="215444"/>
            </a:xfrm>
            <a:prstGeom prst="rect">
              <a:avLst/>
            </a:prstGeom>
          </p:spPr>
          <p:txBody>
            <a:bodyPr vert="horz" wrap="square" lIns="0" tIns="0" rIns="0" bIns="0" rtlCol="0">
              <a:spAutoFit/>
            </a:bodyPr>
            <a:lstStyle/>
            <a:p>
              <a:pPr marL="12700">
                <a:lnSpc>
                  <a:spcPct val="100000"/>
                </a:lnSpc>
              </a:pPr>
              <a:r>
                <a:rPr sz="1400" b="1" spc="-5" dirty="0" err="1" smtClean="0">
                  <a:solidFill>
                    <a:srgbClr val="FFFFFF"/>
                  </a:solidFill>
                  <a:latin typeface="HG丸ｺﾞｼｯｸM-PRO"/>
                  <a:cs typeface="HG丸ｺﾞｼｯｸM-PRO"/>
                </a:rPr>
                <a:t>テニュアトラック</a:t>
              </a:r>
              <a:r>
                <a:rPr lang="ja-JP" altLang="en-US" sz="1400" b="1" spc="-5" dirty="0" smtClean="0">
                  <a:solidFill>
                    <a:srgbClr val="FFFFFF"/>
                  </a:solidFill>
                  <a:latin typeface="HG丸ｺﾞｼｯｸM-PRO" panose="020F0600000000000000" pitchFamily="50" charset="-128"/>
                  <a:ea typeface="HG丸ｺﾞｼｯｸM-PRO" panose="020F0600000000000000" pitchFamily="50" charset="-128"/>
                  <a:cs typeface="HG丸ｺﾞｼｯｸM-PRO"/>
                </a:rPr>
                <a:t>准教授</a:t>
              </a:r>
              <a:endParaRPr sz="1400" dirty="0">
                <a:latin typeface="HG丸ｺﾞｼｯｸM-PRO" panose="020F0600000000000000" pitchFamily="50" charset="-128"/>
                <a:ea typeface="HG丸ｺﾞｼｯｸM-PRO" panose="020F0600000000000000" pitchFamily="50" charset="-128"/>
                <a:cs typeface="HG丸ｺﾞｼｯｸM-PRO"/>
              </a:endParaRPr>
            </a:p>
          </p:txBody>
        </p:sp>
        <p:sp>
          <p:nvSpPr>
            <p:cNvPr id="57" name="テキスト ボックス 56"/>
            <p:cNvSpPr txBox="1"/>
            <p:nvPr/>
          </p:nvSpPr>
          <p:spPr>
            <a:xfrm>
              <a:off x="6438900" y="4869906"/>
              <a:ext cx="1787524" cy="830997"/>
            </a:xfrm>
            <a:prstGeom prst="rect">
              <a:avLst/>
            </a:prstGeom>
            <a:noFill/>
          </p:spPr>
          <p:txBody>
            <a:bodyPr wrap="square" rtlCol="0">
              <a:spAutoFit/>
            </a:bodyPr>
            <a:lstStyle/>
            <a:p>
              <a:pPr algn="ctr"/>
              <a:r>
                <a:rPr lang="ja-JP" altLang="en-US" sz="1600" b="1" dirty="0">
                  <a:solidFill>
                    <a:schemeClr val="bg1"/>
                  </a:solidFill>
                  <a:latin typeface="HG丸ｺﾞｼｯｸM-PRO" panose="020F0600000000000000" pitchFamily="50" charset="-128"/>
                  <a:ea typeface="HG丸ｺﾞｼｯｸM-PRO" panose="020F0600000000000000" pitchFamily="50" charset="-128"/>
                </a:rPr>
                <a:t>テニュア准教授</a:t>
              </a:r>
            </a:p>
            <a:p>
              <a:pPr algn="ctr"/>
              <a:r>
                <a:rPr lang="ja-JP" altLang="en-US" sz="1600" b="1" dirty="0">
                  <a:solidFill>
                    <a:schemeClr val="bg1"/>
                  </a:solidFill>
                  <a:latin typeface="HG丸ｺﾞｼｯｸM-PRO" panose="020F0600000000000000" pitchFamily="50" charset="-128"/>
                  <a:ea typeface="HG丸ｺﾞｼｯｸM-PRO" panose="020F0600000000000000" pitchFamily="50" charset="-128"/>
                </a:rPr>
                <a:t>または</a:t>
              </a:r>
            </a:p>
            <a:p>
              <a:pPr algn="ctr"/>
              <a:r>
                <a:rPr lang="ja-JP" altLang="en-US" sz="1600" b="1" dirty="0">
                  <a:solidFill>
                    <a:schemeClr val="bg1"/>
                  </a:solidFill>
                  <a:latin typeface="HG丸ｺﾞｼｯｸM-PRO" panose="020F0600000000000000" pitchFamily="50" charset="-128"/>
                  <a:ea typeface="HG丸ｺﾞｼｯｸM-PRO" panose="020F0600000000000000" pitchFamily="50" charset="-128"/>
                </a:rPr>
                <a:t>テニュア講師</a:t>
              </a:r>
              <a:r>
                <a:rPr lang="en-US" altLang="ja-JP" sz="1600" b="1" baseline="30000" dirty="0">
                  <a:solidFill>
                    <a:schemeClr val="bg1"/>
                  </a:solidFill>
                  <a:latin typeface="HG丸ｺﾞｼｯｸM-PRO" panose="020F0600000000000000" pitchFamily="50" charset="-128"/>
                  <a:ea typeface="HG丸ｺﾞｼｯｸM-PRO" panose="020F0600000000000000" pitchFamily="50" charset="-128"/>
                </a:rPr>
                <a:t>※</a:t>
              </a:r>
            </a:p>
          </p:txBody>
        </p:sp>
      </p:grpSp>
      <p:sp>
        <p:nvSpPr>
          <p:cNvPr id="58" name="object 42"/>
          <p:cNvSpPr txBox="1"/>
          <p:nvPr/>
        </p:nvSpPr>
        <p:spPr>
          <a:xfrm>
            <a:off x="786563" y="4068851"/>
            <a:ext cx="7925180" cy="184666"/>
          </a:xfrm>
          <a:prstGeom prst="rect">
            <a:avLst/>
          </a:prstGeom>
        </p:spPr>
        <p:txBody>
          <a:bodyPr vert="horz" wrap="square" lIns="0" tIns="0" rIns="0" bIns="0" rtlCol="0">
            <a:spAutoFit/>
          </a:bodyPr>
          <a:lstStyle/>
          <a:p>
            <a:pPr marL="12700">
              <a:lnSpc>
                <a:spcPct val="100000"/>
              </a:lnSpc>
            </a:pPr>
            <a:r>
              <a:rPr lang="en-US" altLang="ja-JP" sz="1200" spc="-5" dirty="0" smtClean="0">
                <a:latin typeface="HG丸ｺﾞｼｯｸM-PRO" panose="020F0600000000000000" pitchFamily="50" charset="-128"/>
                <a:ea typeface="HG丸ｺﾞｼｯｸM-PRO" panose="020F0600000000000000" pitchFamily="50" charset="-128"/>
                <a:cs typeface="ＭＳ Ｐゴシック"/>
              </a:rPr>
              <a:t>※</a:t>
            </a:r>
            <a:r>
              <a:rPr lang="ja-JP" altLang="en-US" sz="1200" spc="-5" dirty="0" smtClean="0">
                <a:latin typeface="HG丸ｺﾞｼｯｸM-PRO" panose="020F0600000000000000" pitchFamily="50" charset="-128"/>
                <a:ea typeface="HG丸ｺﾞｼｯｸM-PRO" panose="020F0600000000000000" pitchFamily="50" charset="-128"/>
                <a:cs typeface="ＭＳ Ｐゴシック"/>
              </a:rPr>
              <a:t>テニュアトラック講師及びテニュアトラック准教授のテニュア審査後の職階はテニュア准教授となります。</a:t>
            </a:r>
            <a:endParaRPr sz="1200" dirty="0">
              <a:latin typeface="HG丸ｺﾞｼｯｸM-PRO" panose="020F0600000000000000" pitchFamily="50" charset="-128"/>
              <a:ea typeface="HG丸ｺﾞｼｯｸM-PRO" panose="020F0600000000000000" pitchFamily="50" charset="-128"/>
              <a:cs typeface="ＭＳ Ｐゴシック"/>
            </a:endParaRPr>
          </a:p>
        </p:txBody>
      </p:sp>
      <p:sp>
        <p:nvSpPr>
          <p:cNvPr id="60" name="角丸四角形 59"/>
          <p:cNvSpPr/>
          <p:nvPr/>
        </p:nvSpPr>
        <p:spPr>
          <a:xfrm>
            <a:off x="448177" y="990600"/>
            <a:ext cx="8263565" cy="381000"/>
          </a:xfrm>
          <a:prstGeom prst="round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smtClean="0">
                <a:solidFill>
                  <a:schemeClr val="tx1"/>
                </a:solidFill>
                <a:latin typeface="HG丸ｺﾞｼｯｸM-PRO" panose="020F0600000000000000" pitchFamily="50" charset="-128"/>
                <a:ea typeface="HG丸ｺﾞｼｯｸM-PRO" panose="020F0600000000000000" pitchFamily="50" charset="-128"/>
              </a:rPr>
              <a:t>テニュア審査について</a:t>
            </a:r>
            <a:endParaRPr kumimoji="1" lang="ja-JP" altLang="en-US" sz="2000" dirty="0">
              <a:solidFill>
                <a:schemeClr val="tx1"/>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838605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83500" y="287955"/>
            <a:ext cx="6284941" cy="307777"/>
          </a:xfrm>
          <a:prstGeom prst="rect">
            <a:avLst/>
          </a:prstGeom>
        </p:spPr>
        <p:txBody>
          <a:bodyPr vert="horz" wrap="square" lIns="0" tIns="0" rIns="0" bIns="0" rtlCol="0">
            <a:spAutoFit/>
          </a:bodyPr>
          <a:lstStyle/>
          <a:p>
            <a:pPr marL="12700">
              <a:lnSpc>
                <a:spcPts val="2380"/>
              </a:lnSpc>
            </a:pPr>
            <a:r>
              <a:rPr spc="0" dirty="0" err="1" smtClean="0">
                <a:latin typeface="HG丸ｺﾞｼｯｸM-PRO" panose="020F0600000000000000" pitchFamily="50" charset="-128"/>
                <a:ea typeface="HG丸ｺﾞｼｯｸM-PRO" panose="020F0600000000000000" pitchFamily="50" charset="-128"/>
              </a:rPr>
              <a:t>大阪</a:t>
            </a:r>
            <a:r>
              <a:rPr lang="ja-JP" altLang="en-US" spc="0" dirty="0" smtClean="0">
                <a:latin typeface="HG丸ｺﾞｼｯｸM-PRO" panose="020F0600000000000000" pitchFamily="50" charset="-128"/>
                <a:ea typeface="HG丸ｺﾞｼｯｸM-PRO" panose="020F0600000000000000" pitchFamily="50" charset="-128"/>
              </a:rPr>
              <a:t>公立</a:t>
            </a:r>
            <a:r>
              <a:rPr spc="0" dirty="0" err="1" smtClean="0">
                <a:latin typeface="HG丸ｺﾞｼｯｸM-PRO" panose="020F0600000000000000" pitchFamily="50" charset="-128"/>
                <a:ea typeface="HG丸ｺﾞｼｯｸM-PRO" panose="020F0600000000000000" pitchFamily="50" charset="-128"/>
              </a:rPr>
              <a:t>大学のテニュアト</a:t>
            </a:r>
            <a:r>
              <a:rPr spc="-5" dirty="0" err="1" smtClean="0">
                <a:latin typeface="HG丸ｺﾞｼｯｸM-PRO" panose="020F0600000000000000" pitchFamily="50" charset="-128"/>
                <a:ea typeface="HG丸ｺﾞｼｯｸM-PRO" panose="020F0600000000000000" pitchFamily="50" charset="-128"/>
              </a:rPr>
              <a:t>ラ</a:t>
            </a:r>
            <a:r>
              <a:rPr spc="0" dirty="0" err="1" smtClean="0">
                <a:latin typeface="HG丸ｺﾞｼｯｸM-PRO" panose="020F0600000000000000" pitchFamily="50" charset="-128"/>
                <a:ea typeface="HG丸ｺﾞｼｯｸM-PRO" panose="020F0600000000000000" pitchFamily="50" charset="-128"/>
              </a:rPr>
              <a:t>ック制</a:t>
            </a:r>
            <a:r>
              <a:rPr lang="ja-JP" altLang="en-US" spc="0" dirty="0" smtClean="0">
                <a:latin typeface="HG丸ｺﾞｼｯｸM-PRO" panose="020F0600000000000000" pitchFamily="50" charset="-128"/>
                <a:ea typeface="HG丸ｺﾞｼｯｸM-PRO" panose="020F0600000000000000" pitchFamily="50" charset="-128"/>
              </a:rPr>
              <a:t>（概要）</a:t>
            </a:r>
            <a:endParaRPr spc="0" dirty="0">
              <a:latin typeface="HG丸ｺﾞｼｯｸM-PRO" panose="020F0600000000000000" pitchFamily="50" charset="-128"/>
              <a:ea typeface="HG丸ｺﾞｼｯｸM-PRO" panose="020F0600000000000000" pitchFamily="50" charset="-128"/>
            </a:endParaRPr>
          </a:p>
        </p:txBody>
      </p:sp>
      <p:sp>
        <p:nvSpPr>
          <p:cNvPr id="30" name="object 30"/>
          <p:cNvSpPr/>
          <p:nvPr/>
        </p:nvSpPr>
        <p:spPr>
          <a:xfrm>
            <a:off x="8388477" y="1118361"/>
            <a:ext cx="0" cy="2115185"/>
          </a:xfrm>
          <a:custGeom>
            <a:avLst/>
            <a:gdLst/>
            <a:ahLst/>
            <a:cxnLst/>
            <a:rect l="l" t="t" r="r" b="b"/>
            <a:pathLst>
              <a:path h="2115185">
                <a:moveTo>
                  <a:pt x="0" y="0"/>
                </a:moveTo>
                <a:lnTo>
                  <a:pt x="0" y="2114677"/>
                </a:lnTo>
              </a:path>
            </a:pathLst>
          </a:custGeom>
          <a:ln w="12700">
            <a:solidFill>
              <a:srgbClr val="FFFFFF"/>
            </a:solidFill>
          </a:ln>
        </p:spPr>
        <p:txBody>
          <a:bodyPr wrap="square" lIns="0" tIns="0" rIns="0" bIns="0" rtlCol="0"/>
          <a:lstStyle/>
          <a:p>
            <a:endParaRPr/>
          </a:p>
        </p:txBody>
      </p:sp>
      <p:sp>
        <p:nvSpPr>
          <p:cNvPr id="32" name="object 32"/>
          <p:cNvSpPr/>
          <p:nvPr/>
        </p:nvSpPr>
        <p:spPr>
          <a:xfrm>
            <a:off x="697763" y="3373968"/>
            <a:ext cx="7646034" cy="0"/>
          </a:xfrm>
          <a:custGeom>
            <a:avLst/>
            <a:gdLst/>
            <a:ahLst/>
            <a:cxnLst/>
            <a:rect l="l" t="t" r="r" b="b"/>
            <a:pathLst>
              <a:path w="7646034">
                <a:moveTo>
                  <a:pt x="0" y="0"/>
                </a:moveTo>
                <a:lnTo>
                  <a:pt x="7645603" y="0"/>
                </a:lnTo>
              </a:path>
            </a:pathLst>
          </a:custGeom>
          <a:ln w="12700">
            <a:solidFill>
              <a:srgbClr val="FFFFFF"/>
            </a:solidFill>
          </a:ln>
        </p:spPr>
        <p:txBody>
          <a:bodyPr wrap="square" lIns="0" tIns="0" rIns="0" bIns="0" rtlCol="0"/>
          <a:lstStyle/>
          <a:p>
            <a:endParaRPr/>
          </a:p>
        </p:txBody>
      </p:sp>
      <p:sp>
        <p:nvSpPr>
          <p:cNvPr id="35" name="object 35"/>
          <p:cNvSpPr txBox="1"/>
          <p:nvPr/>
        </p:nvSpPr>
        <p:spPr>
          <a:xfrm>
            <a:off x="1572717" y="2014746"/>
            <a:ext cx="741680" cy="215900"/>
          </a:xfrm>
          <a:prstGeom prst="rect">
            <a:avLst/>
          </a:prstGeom>
        </p:spPr>
        <p:txBody>
          <a:bodyPr vert="horz" wrap="square" lIns="0" tIns="0" rIns="0" bIns="0" rtlCol="0">
            <a:spAutoFit/>
          </a:bodyPr>
          <a:lstStyle/>
          <a:p>
            <a:pPr marL="12700">
              <a:lnSpc>
                <a:spcPct val="100000"/>
              </a:lnSpc>
            </a:pPr>
            <a:r>
              <a:rPr sz="1400" b="1" spc="0" dirty="0">
                <a:solidFill>
                  <a:srgbClr val="FFFFFF"/>
                </a:solidFill>
                <a:latin typeface="HG丸ｺﾞｼｯｸM-PRO"/>
                <a:cs typeface="HG丸ｺﾞｼｯｸM-PRO"/>
              </a:rPr>
              <a:t>研究</a:t>
            </a:r>
            <a:r>
              <a:rPr sz="1400" b="1" spc="-5" dirty="0">
                <a:solidFill>
                  <a:srgbClr val="FFFFFF"/>
                </a:solidFill>
                <a:latin typeface="HG丸ｺﾞｼｯｸM-PRO"/>
                <a:cs typeface="HG丸ｺﾞｼｯｸM-PRO"/>
              </a:rPr>
              <a:t>資金</a:t>
            </a:r>
            <a:endParaRPr sz="1400" dirty="0">
              <a:latin typeface="HG丸ｺﾞｼｯｸM-PRO"/>
              <a:cs typeface="HG丸ｺﾞｼｯｸM-PRO"/>
            </a:endParaRPr>
          </a:p>
        </p:txBody>
      </p:sp>
      <p:sp>
        <p:nvSpPr>
          <p:cNvPr id="39" name="object 39"/>
          <p:cNvSpPr txBox="1"/>
          <p:nvPr/>
        </p:nvSpPr>
        <p:spPr>
          <a:xfrm>
            <a:off x="1483500" y="2921242"/>
            <a:ext cx="920115" cy="215900"/>
          </a:xfrm>
          <a:prstGeom prst="rect">
            <a:avLst/>
          </a:prstGeom>
        </p:spPr>
        <p:txBody>
          <a:bodyPr vert="horz" wrap="square" lIns="0" tIns="0" rIns="0" bIns="0" rtlCol="0">
            <a:spAutoFit/>
          </a:bodyPr>
          <a:lstStyle/>
          <a:p>
            <a:pPr marL="12700">
              <a:lnSpc>
                <a:spcPct val="100000"/>
              </a:lnSpc>
            </a:pPr>
            <a:r>
              <a:rPr sz="1400" b="1" spc="0" dirty="0">
                <a:solidFill>
                  <a:srgbClr val="FFFFFF"/>
                </a:solidFill>
                <a:latin typeface="HG丸ｺﾞｼｯｸM-PRO"/>
                <a:cs typeface="HG丸ｺﾞｼｯｸM-PRO"/>
              </a:rPr>
              <a:t>メン</a:t>
            </a:r>
            <a:r>
              <a:rPr sz="1400" b="1" spc="-5" dirty="0">
                <a:solidFill>
                  <a:srgbClr val="FFFFFF"/>
                </a:solidFill>
                <a:latin typeface="HG丸ｺﾞｼｯｸM-PRO"/>
                <a:cs typeface="HG丸ｺﾞｼｯｸM-PRO"/>
              </a:rPr>
              <a:t>ター制</a:t>
            </a:r>
            <a:endParaRPr sz="1400" dirty="0">
              <a:latin typeface="HG丸ｺﾞｼｯｸM-PRO"/>
              <a:cs typeface="HG丸ｺﾞｼｯｸM-PRO"/>
            </a:endParaRPr>
          </a:p>
        </p:txBody>
      </p:sp>
      <p:graphicFrame>
        <p:nvGraphicFramePr>
          <p:cNvPr id="49" name="表 48"/>
          <p:cNvGraphicFramePr>
            <a:graphicFrameLocks noGrp="1"/>
          </p:cNvGraphicFramePr>
          <p:nvPr>
            <p:extLst>
              <p:ext uri="{D42A27DB-BD31-4B8C-83A1-F6EECF244321}">
                <p14:modId xmlns:p14="http://schemas.microsoft.com/office/powerpoint/2010/main" val="3663021202"/>
              </p:ext>
            </p:extLst>
          </p:nvPr>
        </p:nvGraphicFramePr>
        <p:xfrm>
          <a:off x="663888" y="1933451"/>
          <a:ext cx="7586756" cy="2666890"/>
        </p:xfrm>
        <a:graphic>
          <a:graphicData uri="http://schemas.openxmlformats.org/drawingml/2006/table">
            <a:tbl>
              <a:tblPr firstRow="1" bandRow="1">
                <a:tableStyleId>{5C22544A-7EE6-4342-B048-85BDC9FD1C3A}</a:tableStyleId>
              </a:tblPr>
              <a:tblGrid>
                <a:gridCol w="2329258">
                  <a:extLst>
                    <a:ext uri="{9D8B030D-6E8A-4147-A177-3AD203B41FA5}">
                      <a16:colId xmlns:a16="http://schemas.microsoft.com/office/drawing/2014/main" val="1909623883"/>
                    </a:ext>
                  </a:extLst>
                </a:gridCol>
                <a:gridCol w="5257498">
                  <a:extLst>
                    <a:ext uri="{9D8B030D-6E8A-4147-A177-3AD203B41FA5}">
                      <a16:colId xmlns:a16="http://schemas.microsoft.com/office/drawing/2014/main" val="1191588701"/>
                    </a:ext>
                  </a:extLst>
                </a:gridCol>
              </a:tblGrid>
              <a:tr h="377429">
                <a:tc>
                  <a:txBody>
                    <a:bodyPr/>
                    <a:lstStyle/>
                    <a:p>
                      <a:pPr>
                        <a:lnSpc>
                          <a:spcPct val="150000"/>
                        </a:lnSpc>
                      </a:pPr>
                      <a:r>
                        <a:rPr kumimoji="1" lang="ja-JP" altLang="en-US" sz="1400" dirty="0" smtClean="0">
                          <a:solidFill>
                            <a:schemeClr val="bg1"/>
                          </a:solidFill>
                          <a:latin typeface="HG丸ｺﾞｼｯｸM-PRO" panose="020F0600000000000000" pitchFamily="50" charset="-128"/>
                          <a:ea typeface="HG丸ｺﾞｼｯｸM-PRO" panose="020F0600000000000000" pitchFamily="50" charset="-128"/>
                        </a:rPr>
                        <a:t>研究活動のエフォート率</a:t>
                      </a:r>
                      <a:endParaRPr kumimoji="1" lang="ja-JP" altLang="en-US" sz="1400" dirty="0">
                        <a:solidFill>
                          <a:schemeClr val="bg1"/>
                        </a:solidFill>
                        <a:latin typeface="HG丸ｺﾞｼｯｸM-PRO" panose="020F0600000000000000" pitchFamily="50" charset="-128"/>
                        <a:ea typeface="HG丸ｺﾞｼｯｸM-PRO" panose="020F0600000000000000" pitchFamily="50" charset="-128"/>
                      </a:endParaRPr>
                    </a:p>
                  </a:txBody>
                  <a:tcPr>
                    <a:lnB w="12700" cap="flat" cmpd="sng" algn="ctr">
                      <a:solidFill>
                        <a:schemeClr val="bg1"/>
                      </a:solidFill>
                      <a:prstDash val="solid"/>
                      <a:round/>
                      <a:headEnd type="none" w="med" len="med"/>
                      <a:tailEnd type="none" w="med" len="med"/>
                    </a:lnB>
                  </a:tcPr>
                </a:tc>
                <a:tc>
                  <a:txBody>
                    <a:bodyPr/>
                    <a:lstStyle/>
                    <a:p>
                      <a:pPr algn="ctr"/>
                      <a:r>
                        <a:rPr kumimoji="1" lang="ja-JP" altLang="en-US" sz="1200" b="0" dirty="0" smtClean="0">
                          <a:solidFill>
                            <a:schemeClr val="tx1"/>
                          </a:solidFill>
                          <a:latin typeface="HG丸ｺﾞｼｯｸM-PRO" panose="020F0600000000000000" pitchFamily="50" charset="-128"/>
                          <a:ea typeface="HG丸ｺﾞｼｯｸM-PRO" panose="020F0600000000000000" pitchFamily="50" charset="-128"/>
                        </a:rPr>
                        <a:t>６０％</a:t>
                      </a:r>
                      <a:endParaRPr kumimoji="1" lang="ja-JP" altLang="en-US" sz="1200" b="0" dirty="0">
                        <a:solidFill>
                          <a:schemeClr val="tx1"/>
                        </a:solidFill>
                        <a:latin typeface="HG丸ｺﾞｼｯｸM-PRO" panose="020F0600000000000000" pitchFamily="50" charset="-128"/>
                        <a:ea typeface="HG丸ｺﾞｼｯｸM-PRO" panose="020F0600000000000000" pitchFamily="50" charset="-128"/>
                      </a:endParaRPr>
                    </a:p>
                  </a:txBody>
                  <a:tcPr anchor="ctr">
                    <a:lnB w="12700" cap="flat" cmpd="sng" algn="ctr">
                      <a:solidFill>
                        <a:schemeClr val="bg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086357879"/>
                  </a:ext>
                </a:extLst>
              </a:tr>
              <a:tr h="1592923">
                <a:tc>
                  <a:txBody>
                    <a:bodyPr/>
                    <a:lstStyle/>
                    <a:p>
                      <a:pPr>
                        <a:lnSpc>
                          <a:spcPct val="150000"/>
                        </a:lnSpc>
                      </a:pPr>
                      <a:r>
                        <a:rPr kumimoji="1" lang="ja-JP" altLang="en-US" sz="1400" b="1" dirty="0" smtClean="0">
                          <a:solidFill>
                            <a:schemeClr val="bg1"/>
                          </a:solidFill>
                          <a:latin typeface="HG丸ｺﾞｼｯｸM-PRO" panose="020F0600000000000000" pitchFamily="50" charset="-128"/>
                          <a:ea typeface="HG丸ｺﾞｼｯｸM-PRO" panose="020F0600000000000000" pitchFamily="50" charset="-128"/>
                        </a:rPr>
                        <a:t>研究資金</a:t>
                      </a:r>
                      <a:endParaRPr kumimoji="1" lang="ja-JP" altLang="en-US" sz="1400" b="1" dirty="0">
                        <a:solidFill>
                          <a:schemeClr val="bg1"/>
                        </a:solidFill>
                        <a:latin typeface="HG丸ｺﾞｼｯｸM-PRO" panose="020F0600000000000000" pitchFamily="50" charset="-128"/>
                        <a:ea typeface="HG丸ｺﾞｼｯｸM-PRO" panose="020F0600000000000000" pitchFamily="50" charset="-128"/>
                      </a:endParaRPr>
                    </a:p>
                  </a:txBody>
                  <a:tcPr>
                    <a:lnT w="12700" cap="flat" cmpd="sng" algn="ctr">
                      <a:solidFill>
                        <a:schemeClr val="bg1"/>
                      </a:solidFill>
                      <a:prstDash val="solid"/>
                      <a:round/>
                      <a:headEnd type="none" w="med" len="med"/>
                      <a:tailEnd type="none" w="med" len="med"/>
                    </a:lnT>
                    <a:solidFill>
                      <a:schemeClr val="accent1"/>
                    </a:solidFill>
                  </a:tcPr>
                </a:tc>
                <a:tc>
                  <a:txBody>
                    <a:bodyPr/>
                    <a:lstStyle/>
                    <a:p>
                      <a:r>
                        <a:rPr kumimoji="1" lang="ja-JP" altLang="en-US" sz="1200" dirty="0" smtClean="0">
                          <a:solidFill>
                            <a:schemeClr val="tx1"/>
                          </a:solidFill>
                          <a:latin typeface="HG丸ｺﾞｼｯｸM-PRO" panose="020F0600000000000000" pitchFamily="50" charset="-128"/>
                          <a:ea typeface="HG丸ｺﾞｼｯｸM-PRO" panose="020F0600000000000000" pitchFamily="50" charset="-128"/>
                        </a:rPr>
                        <a:t>　スタートアップ資金</a:t>
                      </a:r>
                      <a:endParaRPr kumimoji="1" lang="en-US" altLang="ja-JP" sz="1200" dirty="0" smtClean="0">
                        <a:solidFill>
                          <a:schemeClr val="tx1"/>
                        </a:solidFill>
                        <a:latin typeface="HG丸ｺﾞｼｯｸM-PRO" panose="020F0600000000000000" pitchFamily="50" charset="-128"/>
                        <a:ea typeface="HG丸ｺﾞｼｯｸM-PRO" panose="020F0600000000000000" pitchFamily="50" charset="-128"/>
                      </a:endParaRPr>
                    </a:p>
                    <a:p>
                      <a:endParaRPr kumimoji="1" lang="en-US" altLang="ja-JP" sz="1200" dirty="0" smtClean="0">
                        <a:solidFill>
                          <a:schemeClr val="tx1"/>
                        </a:solidFill>
                        <a:latin typeface="HG丸ｺﾞｼｯｸM-PRO" panose="020F0600000000000000" pitchFamily="50" charset="-128"/>
                        <a:ea typeface="HG丸ｺﾞｼｯｸM-PRO" panose="020F0600000000000000" pitchFamily="50" charset="-128"/>
                      </a:endParaRPr>
                    </a:p>
                    <a:p>
                      <a:endParaRPr kumimoji="1" lang="en-US" altLang="ja-JP" sz="1200" dirty="0" smtClean="0">
                        <a:solidFill>
                          <a:schemeClr val="tx1"/>
                        </a:solidFill>
                        <a:latin typeface="HG丸ｺﾞｼｯｸM-PRO" panose="020F0600000000000000" pitchFamily="50" charset="-128"/>
                        <a:ea typeface="HG丸ｺﾞｼｯｸM-PRO" panose="020F0600000000000000" pitchFamily="50" charset="-128"/>
                      </a:endParaRPr>
                    </a:p>
                    <a:p>
                      <a:endParaRPr kumimoji="1" lang="en-US" altLang="ja-JP" sz="1200" dirty="0" smtClean="0">
                        <a:solidFill>
                          <a:schemeClr val="tx1"/>
                        </a:solidFill>
                        <a:latin typeface="HG丸ｺﾞｼｯｸM-PRO" panose="020F0600000000000000" pitchFamily="50" charset="-128"/>
                        <a:ea typeface="HG丸ｺﾞｼｯｸM-PRO" panose="020F0600000000000000" pitchFamily="50" charset="-128"/>
                      </a:endParaRPr>
                    </a:p>
                    <a:p>
                      <a:r>
                        <a:rPr kumimoji="1" lang="ja-JP" altLang="en-US" sz="1200" dirty="0" smtClean="0">
                          <a:solidFill>
                            <a:schemeClr val="tx1"/>
                          </a:solidFill>
                          <a:latin typeface="HG丸ｺﾞｼｯｸM-PRO" panose="020F0600000000000000" pitchFamily="50" charset="-128"/>
                          <a:ea typeface="HG丸ｺﾞｼｯｸM-PRO" panose="020F0600000000000000" pitchFamily="50" charset="-128"/>
                        </a:rPr>
                        <a:t>　　　　　　　　</a:t>
                      </a:r>
                      <a:endParaRPr kumimoji="1" lang="en-US" altLang="ja-JP" sz="1200" dirty="0" smtClean="0">
                        <a:solidFill>
                          <a:schemeClr val="tx1"/>
                        </a:solidFill>
                        <a:latin typeface="HG丸ｺﾞｼｯｸM-PRO" panose="020F0600000000000000" pitchFamily="50" charset="-128"/>
                        <a:ea typeface="HG丸ｺﾞｼｯｸM-PRO" panose="020F0600000000000000" pitchFamily="50" charset="-128"/>
                      </a:endParaRPr>
                    </a:p>
                    <a:p>
                      <a:r>
                        <a:rPr kumimoji="1" lang="ja-JP" altLang="en-US" sz="1200" dirty="0" smtClean="0">
                          <a:solidFill>
                            <a:schemeClr val="tx1"/>
                          </a:solidFill>
                          <a:latin typeface="HG丸ｺﾞｼｯｸM-PRO" panose="020F0600000000000000" pitchFamily="50" charset="-128"/>
                          <a:ea typeface="HG丸ｺﾞｼｯｸM-PRO" panose="020F0600000000000000" pitchFamily="50" charset="-128"/>
                        </a:rPr>
                        <a:t>　</a:t>
                      </a:r>
                      <a:endParaRPr kumimoji="1" lang="en-US" altLang="ja-JP" sz="1200" dirty="0" smtClean="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400" dirty="0">
                        <a:solidFill>
                          <a:schemeClr val="tx1"/>
                        </a:solidFill>
                        <a:latin typeface="HG丸ｺﾞｼｯｸM-PRO" panose="020F0600000000000000" pitchFamily="50" charset="-128"/>
                        <a:ea typeface="HG丸ｺﾞｼｯｸM-PRO" panose="020F0600000000000000" pitchFamily="50" charset="-128"/>
                      </a:endParaRPr>
                    </a:p>
                  </a:txBody>
                  <a:tcPr>
                    <a:lnT w="12700" cap="flat" cmpd="sng" algn="ctr">
                      <a:solidFill>
                        <a:schemeClr val="bg1"/>
                      </a:solidFill>
                      <a:prstDash val="solid"/>
                      <a:round/>
                      <a:headEnd type="none" w="med" len="med"/>
                      <a:tailEnd type="none" w="med" len="med"/>
                    </a:lnT>
                    <a:solidFill>
                      <a:schemeClr val="tx2">
                        <a:lumMod val="20000"/>
                        <a:lumOff val="80000"/>
                      </a:schemeClr>
                    </a:solidFill>
                  </a:tcPr>
                </a:tc>
                <a:extLst>
                  <a:ext uri="{0D108BD9-81ED-4DB2-BD59-A6C34878D82A}">
                    <a16:rowId xmlns:a16="http://schemas.microsoft.com/office/drawing/2014/main" val="3259786190"/>
                  </a:ext>
                </a:extLst>
              </a:tr>
              <a:tr h="662487">
                <a:tc>
                  <a:txBody>
                    <a:bodyPr/>
                    <a:lstStyle/>
                    <a:p>
                      <a:pPr>
                        <a:lnSpc>
                          <a:spcPct val="150000"/>
                        </a:lnSpc>
                      </a:pPr>
                      <a:r>
                        <a:rPr kumimoji="1" lang="ja-JP" altLang="en-US" sz="1400" b="1" dirty="0" smtClean="0">
                          <a:solidFill>
                            <a:schemeClr val="bg1"/>
                          </a:solidFill>
                          <a:latin typeface="HG丸ｺﾞｼｯｸM-PRO" panose="020F0600000000000000" pitchFamily="50" charset="-128"/>
                          <a:ea typeface="HG丸ｺﾞｼｯｸM-PRO" panose="020F0600000000000000" pitchFamily="50" charset="-128"/>
                        </a:rPr>
                        <a:t>メンター制</a:t>
                      </a:r>
                      <a:endParaRPr kumimoji="1" lang="ja-JP" altLang="en-US" sz="1400" b="1" dirty="0">
                        <a:solidFill>
                          <a:schemeClr val="bg1"/>
                        </a:solidFill>
                        <a:latin typeface="HG丸ｺﾞｼｯｸM-PRO" panose="020F0600000000000000" pitchFamily="50" charset="-128"/>
                        <a:ea typeface="HG丸ｺﾞｼｯｸM-PRO" panose="020F0600000000000000" pitchFamily="50" charset="-128"/>
                      </a:endParaRPr>
                    </a:p>
                  </a:txBody>
                  <a:tcPr>
                    <a:solidFill>
                      <a:schemeClr val="accent1"/>
                    </a:solidFill>
                  </a:tcPr>
                </a:tc>
                <a:tc>
                  <a:txBody>
                    <a:bodyPr/>
                    <a:lstStyle/>
                    <a:p>
                      <a:pPr marL="847725" marR="5080" indent="-835660">
                        <a:lnSpc>
                          <a:spcPct val="150000"/>
                        </a:lnSpc>
                      </a:pPr>
                      <a:r>
                        <a:rPr lang="ja-JP" altLang="en-US" sz="1200" kern="1600" dirty="0" smtClean="0">
                          <a:latin typeface="HG丸ｺﾞｼｯｸM-PRO" panose="020F0600000000000000" pitchFamily="50" charset="-128"/>
                          <a:ea typeface="HG丸ｺﾞｼｯｸM-PRO" panose="020F0600000000000000" pitchFamily="50" charset="-128"/>
                          <a:cs typeface="HG丸ｺﾞｼｯｸM-PRO"/>
                        </a:rPr>
                        <a:t>「研究の支援」や「外部資金獲得の支援」等</a:t>
                      </a:r>
                      <a:r>
                        <a:rPr lang="ja-JP" altLang="en-US" sz="1200" dirty="0" smtClean="0">
                          <a:latin typeface="HG丸ｺﾞｼｯｸM-PRO" panose="020F0600000000000000" pitchFamily="50" charset="-128"/>
                          <a:ea typeface="HG丸ｺﾞｼｯｸM-PRO" panose="020F0600000000000000" pitchFamily="50" charset="-128"/>
                          <a:cs typeface="HG丸ｺﾞｼｯｸM-PRO"/>
                        </a:rPr>
                        <a:t>を担当する</a:t>
                      </a:r>
                    </a:p>
                    <a:p>
                      <a:pPr marL="847725" marR="5080" indent="-835660">
                        <a:lnSpc>
                          <a:spcPct val="150000"/>
                        </a:lnSpc>
                      </a:pPr>
                      <a:r>
                        <a:rPr lang="ja-JP" altLang="en-US" sz="1200" b="1" dirty="0" smtClean="0">
                          <a:latin typeface="HG丸ｺﾞｼｯｸM-PRO" panose="020F0600000000000000" pitchFamily="50" charset="-128"/>
                          <a:ea typeface="HG丸ｺﾞｼｯｸM-PRO" panose="020F0600000000000000" pitchFamily="50" charset="-128"/>
                          <a:cs typeface="HG丸ｺﾞｼｯｸM-PRO"/>
                        </a:rPr>
                        <a:t>複数名のメンター制度を導入 </a:t>
                      </a:r>
                      <a:endParaRPr lang="ja-JP" altLang="en-US" sz="1200" dirty="0" smtClean="0">
                        <a:latin typeface="HG丸ｺﾞｼｯｸM-PRO" panose="020F0600000000000000" pitchFamily="50" charset="-128"/>
                        <a:ea typeface="HG丸ｺﾞｼｯｸM-PRO" panose="020F0600000000000000" pitchFamily="50" charset="-128"/>
                        <a:cs typeface="HG丸ｺﾞｼｯｸM-PRO"/>
                      </a:endParaRPr>
                    </a:p>
                  </a:txBody>
                  <a:tcPr>
                    <a:solidFill>
                      <a:schemeClr val="tx2">
                        <a:lumMod val="20000"/>
                        <a:lumOff val="80000"/>
                      </a:schemeClr>
                    </a:solidFill>
                  </a:tcPr>
                </a:tc>
                <a:extLst>
                  <a:ext uri="{0D108BD9-81ED-4DB2-BD59-A6C34878D82A}">
                    <a16:rowId xmlns:a16="http://schemas.microsoft.com/office/drawing/2014/main" val="744090430"/>
                  </a:ext>
                </a:extLst>
              </a:tr>
            </a:tbl>
          </a:graphicData>
        </a:graphic>
      </p:graphicFrame>
      <p:grpSp>
        <p:nvGrpSpPr>
          <p:cNvPr id="57" name="グループ化 56"/>
          <p:cNvGrpSpPr/>
          <p:nvPr/>
        </p:nvGrpSpPr>
        <p:grpSpPr>
          <a:xfrm>
            <a:off x="4757870" y="2398011"/>
            <a:ext cx="4233730" cy="1057871"/>
            <a:chOff x="4769945" y="2835342"/>
            <a:chExt cx="4253230" cy="1283682"/>
          </a:xfrm>
        </p:grpSpPr>
        <p:sp>
          <p:nvSpPr>
            <p:cNvPr id="53" name="object 37"/>
            <p:cNvSpPr txBox="1"/>
            <p:nvPr/>
          </p:nvSpPr>
          <p:spPr>
            <a:xfrm>
              <a:off x="4769945" y="2835342"/>
              <a:ext cx="1473835" cy="459100"/>
            </a:xfrm>
            <a:prstGeom prst="rect">
              <a:avLst/>
            </a:prstGeom>
          </p:spPr>
          <p:txBody>
            <a:bodyPr vert="horz" wrap="square" lIns="0" tIns="0" rIns="0" bIns="0" rtlCol="0">
              <a:spAutoFit/>
            </a:bodyPr>
            <a:lstStyle/>
            <a:p>
              <a:pPr marL="12700">
                <a:lnSpc>
                  <a:spcPct val="100000"/>
                </a:lnSpc>
              </a:pPr>
              <a:r>
                <a:rPr sz="1200" dirty="0" smtClean="0">
                  <a:latin typeface="HG丸ｺﾞｼｯｸM-PRO"/>
                  <a:cs typeface="HG丸ｺﾞｼｯｸM-PRO"/>
                </a:rPr>
                <a:t>初年度</a:t>
              </a:r>
              <a:r>
                <a:rPr lang="en-US" altLang="ja-JP" sz="1200" dirty="0" smtClean="0">
                  <a:latin typeface="HG丸ｺﾞｼｯｸM-PRO"/>
                  <a:cs typeface="HG丸ｺﾞｼｯｸM-PRO"/>
                </a:rPr>
                <a:t>2</a:t>
              </a:r>
              <a:r>
                <a:rPr sz="1200" dirty="0" smtClean="0">
                  <a:latin typeface="HG丸ｺﾞｼｯｸM-PRO"/>
                  <a:cs typeface="HG丸ｺﾞｼｯｸM-PRO"/>
                </a:rPr>
                <a:t>００</a:t>
              </a:r>
              <a:r>
                <a:rPr sz="1200" dirty="0">
                  <a:latin typeface="HG丸ｺﾞｼｯｸM-PRO"/>
                  <a:cs typeface="HG丸ｺﾞｼｯｸM-PRO"/>
                </a:rPr>
                <a:t>万円/人</a:t>
              </a:r>
            </a:p>
            <a:p>
              <a:pPr marL="12700">
                <a:lnSpc>
                  <a:spcPct val="100000"/>
                </a:lnSpc>
                <a:spcBef>
                  <a:spcPts val="720"/>
                </a:spcBef>
              </a:pPr>
              <a:r>
                <a:rPr sz="1200" dirty="0">
                  <a:latin typeface="HG丸ｺﾞｼｯｸM-PRO"/>
                  <a:cs typeface="HG丸ｺﾞｼｯｸM-PRO"/>
                </a:rPr>
                <a:t>２年度１００万円/</a:t>
              </a:r>
              <a:r>
                <a:rPr sz="1200" dirty="0" smtClean="0">
                  <a:latin typeface="HG丸ｺﾞｼｯｸM-PRO"/>
                  <a:cs typeface="HG丸ｺﾞｼｯｸM-PRO"/>
                </a:rPr>
                <a:t>人</a:t>
              </a:r>
              <a:endParaRPr sz="1200" dirty="0">
                <a:latin typeface="HG丸ｺﾞｼｯｸM-PRO"/>
                <a:cs typeface="HG丸ｺﾞｼｯｸM-PRO"/>
              </a:endParaRPr>
            </a:p>
          </p:txBody>
        </p:sp>
        <p:sp>
          <p:nvSpPr>
            <p:cNvPr id="54" name="object 38"/>
            <p:cNvSpPr txBox="1"/>
            <p:nvPr/>
          </p:nvSpPr>
          <p:spPr>
            <a:xfrm>
              <a:off x="4769945" y="3554970"/>
              <a:ext cx="4253230" cy="224084"/>
            </a:xfrm>
            <a:prstGeom prst="rect">
              <a:avLst/>
            </a:prstGeom>
          </p:spPr>
          <p:txBody>
            <a:bodyPr vert="horz" wrap="square" lIns="0" tIns="0" rIns="0" bIns="0" rtlCol="0">
              <a:spAutoFit/>
            </a:bodyPr>
            <a:lstStyle/>
            <a:p>
              <a:pPr marL="12700">
                <a:lnSpc>
                  <a:spcPct val="100000"/>
                </a:lnSpc>
              </a:pPr>
              <a:r>
                <a:rPr lang="ja-JP" altLang="en-US" sz="1200" dirty="0">
                  <a:latin typeface="HG丸ｺﾞｼｯｸM-PRO" panose="020F0600000000000000" pitchFamily="50" charset="-128"/>
                  <a:ea typeface="HG丸ｺﾞｼｯｸM-PRO" panose="020F0600000000000000" pitchFamily="50" charset="-128"/>
                  <a:cs typeface="HG丸ｺﾞｼｯｸM-PRO"/>
                </a:rPr>
                <a:t>別途</a:t>
              </a:r>
              <a:r>
                <a:rPr sz="1200" dirty="0" err="1" smtClean="0">
                  <a:latin typeface="HG丸ｺﾞｼｯｸM-PRO"/>
                  <a:cs typeface="HG丸ｺﾞｼｯｸM-PRO"/>
                </a:rPr>
                <a:t>基盤研究費を措置（</a:t>
              </a:r>
              <a:r>
                <a:rPr sz="1200" dirty="0" err="1">
                  <a:latin typeface="HG丸ｺﾞｼｯｸM-PRO"/>
                  <a:cs typeface="HG丸ｺﾞｼｯｸM-PRO"/>
                </a:rPr>
                <a:t>一般教員と同水準</a:t>
              </a:r>
              <a:r>
                <a:rPr sz="1200" dirty="0">
                  <a:latin typeface="HG丸ｺﾞｼｯｸM-PRO"/>
                  <a:cs typeface="HG丸ｺﾞｼｯｸM-PRO"/>
                </a:rPr>
                <a:t>）</a:t>
              </a:r>
            </a:p>
          </p:txBody>
        </p:sp>
        <p:sp>
          <p:nvSpPr>
            <p:cNvPr id="55" name="object 38"/>
            <p:cNvSpPr txBox="1"/>
            <p:nvPr/>
          </p:nvSpPr>
          <p:spPr>
            <a:xfrm>
              <a:off x="4769945" y="3913613"/>
              <a:ext cx="3218783" cy="205411"/>
            </a:xfrm>
            <a:prstGeom prst="rect">
              <a:avLst/>
            </a:prstGeom>
          </p:spPr>
          <p:txBody>
            <a:bodyPr vert="horz" wrap="square" lIns="0" tIns="0" rIns="0" bIns="0" rtlCol="0">
              <a:spAutoFit/>
            </a:bodyPr>
            <a:lstStyle/>
            <a:p>
              <a:pPr marL="12700">
                <a:lnSpc>
                  <a:spcPct val="100000"/>
                </a:lnSpc>
              </a:pPr>
              <a:r>
                <a:rPr lang="en-US" altLang="ja-JP" sz="1100" dirty="0" smtClean="0">
                  <a:latin typeface="HG丸ｺﾞｼｯｸM-PRO" panose="020F0600000000000000" pitchFamily="50" charset="-128"/>
                  <a:ea typeface="HG丸ｺﾞｼｯｸM-PRO" panose="020F0600000000000000" pitchFamily="50" charset="-128"/>
                  <a:cs typeface="HG丸ｺﾞｼｯｸM-PRO"/>
                </a:rPr>
                <a:t>※</a:t>
              </a:r>
              <a:r>
                <a:rPr lang="ja-JP" altLang="en-US" sz="1100" dirty="0" smtClean="0">
                  <a:latin typeface="HG丸ｺﾞｼｯｸM-PRO" panose="020F0600000000000000" pitchFamily="50" charset="-128"/>
                  <a:ea typeface="HG丸ｺﾞｼｯｸM-PRO" panose="020F0600000000000000" pitchFamily="50" charset="-128"/>
                  <a:cs typeface="HG丸ｺﾞｼｯｸM-PRO"/>
                </a:rPr>
                <a:t>文系のスタートアップ資金は上記金額の半額</a:t>
              </a:r>
              <a:endParaRPr sz="1100" dirty="0">
                <a:latin typeface="HG丸ｺﾞｼｯｸM-PRO" panose="020F0600000000000000" pitchFamily="50" charset="-128"/>
                <a:ea typeface="HG丸ｺﾞｼｯｸM-PRO" panose="020F0600000000000000" pitchFamily="50" charset="-128"/>
                <a:cs typeface="HG丸ｺﾞｼｯｸM-PRO"/>
              </a:endParaRPr>
            </a:p>
          </p:txBody>
        </p:sp>
      </p:grpSp>
      <p:sp>
        <p:nvSpPr>
          <p:cNvPr id="48" name="角丸四角形 47"/>
          <p:cNvSpPr/>
          <p:nvPr/>
        </p:nvSpPr>
        <p:spPr>
          <a:xfrm>
            <a:off x="304800" y="1066800"/>
            <a:ext cx="8534400" cy="4038600"/>
          </a:xfrm>
          <a:prstGeom prst="roundRect">
            <a:avLst>
              <a:gd name="adj" fmla="val 5510"/>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角丸四角形 49"/>
          <p:cNvSpPr/>
          <p:nvPr/>
        </p:nvSpPr>
        <p:spPr>
          <a:xfrm>
            <a:off x="440217" y="1256083"/>
            <a:ext cx="8263565" cy="381000"/>
          </a:xfrm>
          <a:prstGeom prst="round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dirty="0">
                <a:solidFill>
                  <a:schemeClr val="tx1"/>
                </a:solidFill>
                <a:latin typeface="HG丸ｺﾞｼｯｸM-PRO" panose="020F0600000000000000" pitchFamily="50" charset="-128"/>
                <a:ea typeface="HG丸ｺﾞｼｯｸM-PRO" panose="020F0600000000000000" pitchFamily="50" charset="-128"/>
              </a:rPr>
              <a:t>研究上</a:t>
            </a:r>
            <a:r>
              <a:rPr lang="ja-JP" altLang="en-US" sz="2000" dirty="0" smtClean="0">
                <a:solidFill>
                  <a:schemeClr val="tx1"/>
                </a:solidFill>
                <a:latin typeface="HG丸ｺﾞｼｯｸM-PRO" panose="020F0600000000000000" pitchFamily="50" charset="-128"/>
                <a:ea typeface="HG丸ｺﾞｼｯｸM-PRO" panose="020F0600000000000000" pitchFamily="50" charset="-128"/>
              </a:rPr>
              <a:t>の支援について</a:t>
            </a:r>
            <a:endParaRPr kumimoji="1" lang="ja-JP" altLang="en-US" sz="2000" dirty="0">
              <a:solidFill>
                <a:schemeClr val="tx1"/>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35533000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99</TotalTime>
  <Words>226</Words>
  <Application>Microsoft Office PowerPoint</Application>
  <PresentationFormat>画面に合わせる (4:3)</PresentationFormat>
  <Paragraphs>41</Paragraphs>
  <Slides>2</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HG丸ｺﾞｼｯｸM-PRO</vt:lpstr>
      <vt:lpstr>ＭＳ Ｐゴシック</vt:lpstr>
      <vt:lpstr>游ゴシック</vt:lpstr>
      <vt:lpstr>Calibri</vt:lpstr>
      <vt:lpstr>Office Theme</vt:lpstr>
      <vt:lpstr>大阪公立大学のテニュアトラック制（概要）</vt:lpstr>
      <vt:lpstr>大阪公立大学のテニュアトラック制（概要）</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大阪府立大学　テニュア・トラック概要</dc:title>
  <dc:creator>大阪府立大学人事委員会</dc:creator>
  <cp:lastModifiedBy>岡本　那央</cp:lastModifiedBy>
  <cp:revision>15</cp:revision>
  <dcterms:created xsi:type="dcterms:W3CDTF">2021-02-12T18:10:08Z</dcterms:created>
  <dcterms:modified xsi:type="dcterms:W3CDTF">2024-04-18T05:57:08Z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2020-05-25T00:00:00Z</vt:filetime>
  </property>
  <property fmtid="{D5CDD505-2E9C-101B-9397-08002B2CF9AE}" pid="3" name="Creator">
    <vt:lpwstr>Microsoft® PowerPoint® 2016</vt:lpwstr>
  </property>
  <property fmtid="{D5CDD505-2E9C-101B-9397-08002B2CF9AE}" pid="4" name="LastSaved">
    <vt:filetime>2021-02-12T00:00:00Z</vt:filetime>
  </property>
</Properties>
</file>