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4" r:id="rId1"/>
  </p:sldMasterIdLst>
  <p:notesMasterIdLst>
    <p:notesMasterId r:id="rId3"/>
  </p:notesMasterIdLst>
  <p:sldIdLst>
    <p:sldId id="281" r:id="rId2"/>
  </p:sldIdLst>
  <p:sldSz cx="9906000" cy="6858000" type="A4"/>
  <p:notesSz cx="10018713" cy="68865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 Qiha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A5B"/>
    <a:srgbClr val="63A537"/>
    <a:srgbClr val="6CB03E"/>
    <a:srgbClr val="FF8A3B"/>
    <a:srgbClr val="FF9B57"/>
    <a:srgbClr val="FF6600"/>
    <a:srgbClr val="B73501"/>
    <a:srgbClr val="EAF2FA"/>
    <a:srgbClr val="E1ECF7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92" autoAdjust="0"/>
  </p:normalViewPr>
  <p:slideViewPr>
    <p:cSldViewPr snapToGrid="0">
      <p:cViewPr varScale="1">
        <p:scale>
          <a:sx n="107" d="100"/>
          <a:sy n="107" d="100"/>
        </p:scale>
        <p:origin x="1398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858C273-7503-49AA-BE61-5B078A3CAD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40162" cy="3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6" tIns="44565" rIns="89126" bIns="44565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4CF55E1-DED1-43A0-941E-D425E1E5BEB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75350" y="1"/>
            <a:ext cx="4341762" cy="3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6" tIns="44565" rIns="89126" bIns="44565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BA773CF-648A-40C7-AA2A-0149218D6A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5938"/>
            <a:ext cx="3732213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20ED1A2-900E-46CE-AFF8-C3E6DC01FB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0591" y="3270521"/>
            <a:ext cx="8017532" cy="31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6" tIns="44565" rIns="89126" bIns="44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A83B33B8-C0A1-4282-95DF-2334030BFC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41042"/>
            <a:ext cx="4340162" cy="3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6" tIns="44565" rIns="89126" bIns="44565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24B7CB7D-64B2-4B7A-B848-8F2B95E30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50" y="6541042"/>
            <a:ext cx="4341762" cy="3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6" tIns="44565" rIns="89126" bIns="445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EF349C-F453-4AC0-91D3-2484C1EC19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01638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803275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204913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608138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011260" algn="l" defTabSz="804504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512" algn="l" defTabSz="804504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764" algn="l" defTabSz="804504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017" algn="l" defTabSz="804504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CF0B1-6E00-8287-8D38-687B2128B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7C4F1D9-890D-404B-AE25-777F8DC66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31F9F3-70BC-435D-6EF5-C82B8172D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EAA220-3DA9-C458-AC1E-2DE177FED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F349C-F453-4AC0-91D3-2484C1EC19D1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216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5E39-E5FE-43C0-AFA4-E6A51C67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E363D-9E52-4942-A499-2FAFC073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6DBB-CBF5-492E-9BC8-CB1A5B82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19E55-270A-439B-8DCD-DD531D82A1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685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14617-6AD4-47E6-A936-333CD88E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8CB85-D827-4E4B-A26E-3D6AAE4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A8CB-4902-4001-8654-D30C10AF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072A6-F519-4947-A111-169B8A9E0D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454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CED8-E99D-40AD-85E9-7D588540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B280-8F51-4809-A83D-BCB4A53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6B3AA-2233-43F4-AB24-2865D7BE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44E74-7FA4-4E1A-8E05-2B9C1AFF1E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31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4D2E-8A34-4719-A1BA-EDA30247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2865-956E-4119-A35F-0BE2153D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9ADE7-6AE8-47FE-BB93-4263D99E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F39B-DED4-41BB-B7E5-17F8A3CA7C9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952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0E96D-3EBB-4E3F-84CD-E1E978EE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C7E6-B415-4267-8217-C542D31C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8D043-A816-4A2F-887B-CBC72A21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1B73-220C-40BA-9FF4-A4EC907796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632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633925-2D5D-43B9-A8AA-6256D2D2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B4F8E4-EA4C-4364-B6C5-4E9B5E4B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330E27-F0C9-44E0-85DC-ECFB1AEB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1056C-1ED9-40B5-A6CB-6BF4965F891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130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DD8FE-A612-4588-8A6E-9C8F5725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ED19C7-58FA-4692-A814-52101691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5CE2B5-3109-481F-986F-2A9C93A9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D1AA1-F0C4-4307-9877-226A54A143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442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BB3081D-EE1D-4838-A9BF-253A0FEF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E818D8-774A-495D-AB62-7CF48839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09D161-8370-417B-B0D4-28495BF3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C1ABC-A967-4CB9-89BF-BC3D1075F6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51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B41397-8C6C-4661-8046-59BCDE63F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7AE8FD-523E-49B8-B4B3-F2353CE1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6661B-2F9B-420D-BBB6-4B7B0146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CB3C5-E9D2-4764-BFED-ED94C1BB9D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52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557B07-E6B5-44FB-9326-AEB4B81B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26790A-B9EA-47EF-87CA-F351FB9F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F707D-9144-4988-A360-A7BBF923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F6775-143F-4A84-A392-AF58DE13628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133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4E31EE-D25E-479E-AD5C-039109F7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FB9487-44B8-473D-B147-C04BAFA5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22480A-099C-4090-94CB-1A4522E5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0E68-6FE1-4E45-8310-7844FCECEB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409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602ABD-4856-4EA9-9D58-A46792B0D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A58C19-A28E-472A-AC78-ED2F7294B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43349-D3BD-4C09-ADBC-14D4588AC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083-747D-4872-BB1C-AB16C531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D0164-B27F-4922-B4FD-9441338D0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AA549B7-A726-4D1D-86EB-F7A95AD646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01174-2E2B-1BD2-6E05-89F1EE10F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>
            <a:extLst>
              <a:ext uri="{FF2B5EF4-FFF2-40B4-BE49-F238E27FC236}">
                <a16:creationId xmlns:a16="http://schemas.microsoft.com/office/drawing/2014/main" id="{8810D80F-5689-97FD-E64E-C332306C8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202" y="2285935"/>
            <a:ext cx="1913387" cy="21454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4A5DFB6-F2D7-2E97-7DD3-861D101FCB54}"/>
              </a:ext>
            </a:extLst>
          </p:cNvPr>
          <p:cNvSpPr/>
          <p:nvPr/>
        </p:nvSpPr>
        <p:spPr>
          <a:xfrm>
            <a:off x="4923590" y="1643342"/>
            <a:ext cx="4807999" cy="6216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707017C-DAB7-0E60-AB83-B4A835F2FD38}"/>
              </a:ext>
            </a:extLst>
          </p:cNvPr>
          <p:cNvSpPr/>
          <p:nvPr/>
        </p:nvSpPr>
        <p:spPr>
          <a:xfrm>
            <a:off x="5020745" y="1541407"/>
            <a:ext cx="1008104" cy="204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F90A3F5-C9BA-49CC-1E0B-2FF77F09A512}"/>
              </a:ext>
            </a:extLst>
          </p:cNvPr>
          <p:cNvSpPr/>
          <p:nvPr/>
        </p:nvSpPr>
        <p:spPr>
          <a:xfrm>
            <a:off x="119909" y="2967744"/>
            <a:ext cx="3040682" cy="505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029432-9F2C-09A9-9998-EDA82D55312D}"/>
              </a:ext>
            </a:extLst>
          </p:cNvPr>
          <p:cNvSpPr txBox="1"/>
          <p:nvPr/>
        </p:nvSpPr>
        <p:spPr>
          <a:xfrm>
            <a:off x="6066723" y="1166095"/>
            <a:ext cx="376534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set to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1257 kN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by dividing the design yield resistance by a partial factor of 1.36,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quick-</a:t>
            </a:r>
            <a:r>
              <a:rPr lang="ja-JP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repair  in an emergency</a:t>
            </a:r>
            <a:r>
              <a:rPr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situation.</a:t>
            </a:r>
            <a:endParaRPr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004972D-B18F-0E65-953E-BDD3396DBDF0}"/>
              </a:ext>
            </a:extLst>
          </p:cNvPr>
          <p:cNvSpPr/>
          <p:nvPr/>
        </p:nvSpPr>
        <p:spPr>
          <a:xfrm>
            <a:off x="6099534" y="1194897"/>
            <a:ext cx="3680473" cy="424156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5D44D61-3E84-D28C-92EB-826ADE29FE7B}"/>
              </a:ext>
            </a:extLst>
          </p:cNvPr>
          <p:cNvSpPr txBox="1"/>
          <p:nvPr/>
        </p:nvSpPr>
        <p:spPr>
          <a:xfrm>
            <a:off x="24551" y="6053510"/>
            <a:ext cx="21562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 based on a standard design example for civil structures.</a:t>
            </a:r>
            <a:endParaRPr kumimoji="1"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13">
            <a:extLst>
              <a:ext uri="{FF2B5EF4-FFF2-40B4-BE49-F238E27FC236}">
                <a16:creationId xmlns:a16="http://schemas.microsoft.com/office/drawing/2014/main" id="{279A8B2B-B263-8819-A629-9343C3894119}"/>
              </a:ext>
            </a:extLst>
          </p:cNvPr>
          <p:cNvSpPr/>
          <p:nvPr/>
        </p:nvSpPr>
        <p:spPr>
          <a:xfrm>
            <a:off x="9053" y="6351"/>
            <a:ext cx="9906000" cy="8409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4" name="文本框 4">
            <a:extLst>
              <a:ext uri="{FF2B5EF4-FFF2-40B4-BE49-F238E27FC236}">
                <a16:creationId xmlns:a16="http://schemas.microsoft.com/office/drawing/2014/main" id="{3CE714CE-5969-871B-AD59-2502EA67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18" y="-52352"/>
            <a:ext cx="83066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2200" b="1" dirty="0">
                <a:solidFill>
                  <a:schemeClr val="bg1"/>
                </a:solidFill>
                <a:latin typeface="Helvetica" panose="020B0604020202020204" pitchFamily="34" charset="0"/>
                <a:ea typeface="Arial Unicode MS" panose="020B0604020202020204" pitchFamily="50" charset="-128"/>
                <a:cs typeface="Helvetica" panose="020B0604020202020204" pitchFamily="34" charset="0"/>
              </a:rPr>
              <a:t>Versatile and Quick-response Repair of Corroded I-shaped Girder Ends with Doubler Plates and High-strength Bolts</a:t>
            </a: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CA40BC94-752D-BDA4-BEB6-89EDB8CFB457}"/>
              </a:ext>
            </a:extLst>
          </p:cNvPr>
          <p:cNvCxnSpPr>
            <a:cxnSpLocks/>
          </p:cNvCxnSpPr>
          <p:nvPr/>
        </p:nvCxnSpPr>
        <p:spPr>
          <a:xfrm>
            <a:off x="0" y="1169343"/>
            <a:ext cx="0" cy="568890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E27E33CA-8D02-F279-4767-290E4E63712A}"/>
              </a:ext>
            </a:extLst>
          </p:cNvPr>
          <p:cNvCxnSpPr>
            <a:cxnSpLocks/>
          </p:cNvCxnSpPr>
          <p:nvPr/>
        </p:nvCxnSpPr>
        <p:spPr>
          <a:xfrm>
            <a:off x="61867" y="1176884"/>
            <a:ext cx="0" cy="568890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74ACCB25-FFA2-9689-4E77-4CFDBD0D978C}"/>
              </a:ext>
            </a:extLst>
          </p:cNvPr>
          <p:cNvCxnSpPr>
            <a:cxnSpLocks/>
          </p:cNvCxnSpPr>
          <p:nvPr/>
        </p:nvCxnSpPr>
        <p:spPr>
          <a:xfrm>
            <a:off x="9832063" y="1169095"/>
            <a:ext cx="0" cy="568890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0B1E098E-DBAD-754C-AEC8-9EDB95F44D3C}"/>
              </a:ext>
            </a:extLst>
          </p:cNvPr>
          <p:cNvCxnSpPr>
            <a:cxnSpLocks/>
          </p:cNvCxnSpPr>
          <p:nvPr/>
        </p:nvCxnSpPr>
        <p:spPr>
          <a:xfrm>
            <a:off x="9893930" y="1176636"/>
            <a:ext cx="0" cy="568890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6723F83B-46C9-EB82-F70A-13D503E22FBB}"/>
              </a:ext>
            </a:extLst>
          </p:cNvPr>
          <p:cNvCxnSpPr>
            <a:cxnSpLocks/>
          </p:cNvCxnSpPr>
          <p:nvPr/>
        </p:nvCxnSpPr>
        <p:spPr>
          <a:xfrm flipH="1">
            <a:off x="0" y="6858000"/>
            <a:ext cx="9915053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0779018-7F8C-F13C-AA0B-7FEDA0C4C93B}"/>
              </a:ext>
            </a:extLst>
          </p:cNvPr>
          <p:cNvCxnSpPr>
            <a:cxnSpLocks/>
          </p:cNvCxnSpPr>
          <p:nvPr/>
        </p:nvCxnSpPr>
        <p:spPr>
          <a:xfrm flipH="1">
            <a:off x="61867" y="6819243"/>
            <a:ext cx="9770196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14">
            <a:extLst>
              <a:ext uri="{FF2B5EF4-FFF2-40B4-BE49-F238E27FC236}">
                <a16:creationId xmlns:a16="http://schemas.microsoft.com/office/drawing/2014/main" id="{97764EB4-1ACC-96B4-63D7-6F47EABA9283}"/>
              </a:ext>
            </a:extLst>
          </p:cNvPr>
          <p:cNvSpPr/>
          <p:nvPr/>
        </p:nvSpPr>
        <p:spPr>
          <a:xfrm>
            <a:off x="93664" y="1189597"/>
            <a:ext cx="1617316" cy="307975"/>
          </a:xfrm>
          <a:prstGeom prst="rect">
            <a:avLst/>
          </a:prstGeom>
          <a:solidFill>
            <a:schemeClr val="accent5"/>
          </a:solidFill>
          <a:ln>
            <a:solidFill>
              <a:srgbClr val="133C55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BACKGROUND</a:t>
            </a:r>
            <a:endParaRPr lang="zh-CN" altLang="en-US" sz="1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270D78A3-D75D-09F3-8C59-A0CEFB8A8962}"/>
              </a:ext>
            </a:extLst>
          </p:cNvPr>
          <p:cNvGrpSpPr/>
          <p:nvPr/>
        </p:nvGrpSpPr>
        <p:grpSpPr>
          <a:xfrm>
            <a:off x="4794912" y="1191769"/>
            <a:ext cx="58042" cy="5634208"/>
            <a:chOff x="4841832" y="1169095"/>
            <a:chExt cx="43273" cy="1570072"/>
          </a:xfrm>
        </p:grpSpPr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A6489113-02F3-D76B-240F-88DB6137F792}"/>
                </a:ext>
              </a:extLst>
            </p:cNvPr>
            <p:cNvCxnSpPr>
              <a:cxnSpLocks/>
            </p:cNvCxnSpPr>
            <p:nvPr/>
          </p:nvCxnSpPr>
          <p:spPr>
            <a:xfrm>
              <a:off x="4841832" y="1171699"/>
              <a:ext cx="0" cy="156746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19901DDE-398A-555F-BD6A-ADC9A925BC8A}"/>
                </a:ext>
              </a:extLst>
            </p:cNvPr>
            <p:cNvCxnSpPr>
              <a:cxnSpLocks/>
            </p:cNvCxnSpPr>
            <p:nvPr/>
          </p:nvCxnSpPr>
          <p:spPr>
            <a:xfrm>
              <a:off x="4885105" y="1169095"/>
              <a:ext cx="0" cy="156746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5EEB6F07-1272-D305-307C-99441BEB7677}"/>
              </a:ext>
            </a:extLst>
          </p:cNvPr>
          <p:cNvGrpSpPr/>
          <p:nvPr/>
        </p:nvGrpSpPr>
        <p:grpSpPr>
          <a:xfrm rot="5400000">
            <a:off x="7313074" y="3305397"/>
            <a:ext cx="68524" cy="4988760"/>
            <a:chOff x="4834537" y="1169095"/>
            <a:chExt cx="30367" cy="1567468"/>
          </a:xfrm>
        </p:grpSpPr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D4D30C7B-8F6F-C7AC-8930-21C39B4228DB}"/>
                </a:ext>
              </a:extLst>
            </p:cNvPr>
            <p:cNvCxnSpPr>
              <a:cxnSpLocks/>
            </p:cNvCxnSpPr>
            <p:nvPr/>
          </p:nvCxnSpPr>
          <p:spPr>
            <a:xfrm>
              <a:off x="4834537" y="1169095"/>
              <a:ext cx="0" cy="156746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46D60237-D759-8FDB-5DE2-B0728D5B03BA}"/>
                </a:ext>
              </a:extLst>
            </p:cNvPr>
            <p:cNvCxnSpPr>
              <a:cxnSpLocks/>
            </p:cNvCxnSpPr>
            <p:nvPr/>
          </p:nvCxnSpPr>
          <p:spPr>
            <a:xfrm>
              <a:off x="4864904" y="1169095"/>
              <a:ext cx="0" cy="156746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C3A94637-3D3E-055A-CAA6-6800D3B4E6DD}"/>
              </a:ext>
            </a:extLst>
          </p:cNvPr>
          <p:cNvGrpSpPr/>
          <p:nvPr/>
        </p:nvGrpSpPr>
        <p:grpSpPr>
          <a:xfrm rot="5400000">
            <a:off x="2372407" y="1209075"/>
            <a:ext cx="90666" cy="4739167"/>
            <a:chOff x="4657322" y="1169095"/>
            <a:chExt cx="205295" cy="1567468"/>
          </a:xfrm>
        </p:grpSpPr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7929609-8B49-31C0-E132-43E3201A7FCB}"/>
                </a:ext>
              </a:extLst>
            </p:cNvPr>
            <p:cNvCxnSpPr>
              <a:cxnSpLocks/>
            </p:cNvCxnSpPr>
            <p:nvPr/>
          </p:nvCxnSpPr>
          <p:spPr>
            <a:xfrm>
              <a:off x="4657322" y="1169095"/>
              <a:ext cx="0" cy="156746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2CE5C6A-DE99-CAA3-6AB0-59E1BCFFEBC5}"/>
                </a:ext>
              </a:extLst>
            </p:cNvPr>
            <p:cNvCxnSpPr>
              <a:cxnSpLocks/>
            </p:cNvCxnSpPr>
            <p:nvPr/>
          </p:nvCxnSpPr>
          <p:spPr>
            <a:xfrm>
              <a:off x="4862617" y="1169095"/>
              <a:ext cx="0" cy="1567468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矩形 14">
            <a:extLst>
              <a:ext uri="{FF2B5EF4-FFF2-40B4-BE49-F238E27FC236}">
                <a16:creationId xmlns:a16="http://schemas.microsoft.com/office/drawing/2014/main" id="{654361B3-1057-6175-CA1C-2DE5168AB053}"/>
              </a:ext>
            </a:extLst>
          </p:cNvPr>
          <p:cNvSpPr/>
          <p:nvPr/>
        </p:nvSpPr>
        <p:spPr>
          <a:xfrm>
            <a:off x="92156" y="6572409"/>
            <a:ext cx="1304882" cy="239046"/>
          </a:xfrm>
          <a:prstGeom prst="rect">
            <a:avLst/>
          </a:prstGeom>
          <a:solidFill>
            <a:schemeClr val="accent5"/>
          </a:solidFill>
          <a:ln>
            <a:solidFill>
              <a:srgbClr val="133C55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KEYWORDS</a:t>
            </a:r>
            <a:endParaRPr lang="zh-CN" altLang="en-US" sz="1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文本框 4">
            <a:extLst>
              <a:ext uri="{FF2B5EF4-FFF2-40B4-BE49-F238E27FC236}">
                <a16:creationId xmlns:a16="http://schemas.microsoft.com/office/drawing/2014/main" id="{7E2B2941-49E1-C564-5675-9AF88A9B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1056"/>
            <a:ext cx="9915051" cy="369332"/>
          </a:xfrm>
          <a:prstGeom prst="rect">
            <a:avLst/>
          </a:prstGeom>
          <a:blipFill dpi="0" rotWithShape="1">
            <a:blip r:embed="rId4">
              <a:alphaModFix amt="32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Analytical Study on the Repair Effect of Using Similar Doubler Plates</a:t>
            </a:r>
            <a:endParaRPr lang="zh-CN" altLang="en-US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D515C645-03C6-B9E7-2CC9-1262A9B98A8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8709951" y="37554"/>
            <a:ext cx="1153046" cy="1169663"/>
          </a:xfrm>
          <a:prstGeom prst="rect">
            <a:avLst/>
          </a:prstGeom>
        </p:spPr>
      </p:pic>
      <p:sp>
        <p:nvSpPr>
          <p:cNvPr id="4" name="矩形 14">
            <a:extLst>
              <a:ext uri="{FF2B5EF4-FFF2-40B4-BE49-F238E27FC236}">
                <a16:creationId xmlns:a16="http://schemas.microsoft.com/office/drawing/2014/main" id="{99B2C1F0-0A28-79E8-D3A7-0ED66E6845D4}"/>
              </a:ext>
            </a:extLst>
          </p:cNvPr>
          <p:cNvSpPr/>
          <p:nvPr/>
        </p:nvSpPr>
        <p:spPr>
          <a:xfrm>
            <a:off x="99121" y="3674761"/>
            <a:ext cx="1096040" cy="307975"/>
          </a:xfrm>
          <a:prstGeom prst="rect">
            <a:avLst/>
          </a:prstGeom>
          <a:solidFill>
            <a:schemeClr val="accent5"/>
          </a:solidFill>
          <a:ln>
            <a:solidFill>
              <a:srgbClr val="133C55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METHOD</a:t>
            </a:r>
            <a:endParaRPr lang="zh-CN" altLang="en-US" sz="1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矩形 14">
            <a:extLst>
              <a:ext uri="{FF2B5EF4-FFF2-40B4-BE49-F238E27FC236}">
                <a16:creationId xmlns:a16="http://schemas.microsoft.com/office/drawing/2014/main" id="{5ABDD4C3-065C-0FE6-9C40-3AB1C58BD283}"/>
              </a:ext>
            </a:extLst>
          </p:cNvPr>
          <p:cNvSpPr/>
          <p:nvPr/>
        </p:nvSpPr>
        <p:spPr>
          <a:xfrm>
            <a:off x="4891019" y="1193563"/>
            <a:ext cx="1108777" cy="307975"/>
          </a:xfrm>
          <a:prstGeom prst="rect">
            <a:avLst/>
          </a:prstGeom>
          <a:solidFill>
            <a:schemeClr val="accent5"/>
          </a:solidFill>
          <a:ln>
            <a:solidFill>
              <a:srgbClr val="133C55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  <a:endParaRPr lang="zh-CN" altLang="en-US" sz="1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矩形 14">
            <a:extLst>
              <a:ext uri="{FF2B5EF4-FFF2-40B4-BE49-F238E27FC236}">
                <a16:creationId xmlns:a16="http://schemas.microsoft.com/office/drawing/2014/main" id="{F3D99BC5-487C-45DB-C925-8D672D45B6C0}"/>
              </a:ext>
            </a:extLst>
          </p:cNvPr>
          <p:cNvSpPr/>
          <p:nvPr/>
        </p:nvSpPr>
        <p:spPr>
          <a:xfrm>
            <a:off x="4879685" y="5860390"/>
            <a:ext cx="1252036" cy="307975"/>
          </a:xfrm>
          <a:prstGeom prst="rect">
            <a:avLst/>
          </a:prstGeom>
          <a:solidFill>
            <a:schemeClr val="accent5"/>
          </a:solidFill>
          <a:ln>
            <a:solidFill>
              <a:srgbClr val="133C55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SUMMARY</a:t>
            </a:r>
            <a:endParaRPr lang="zh-CN" altLang="en-US" sz="1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5C4ABC6-7178-DE28-2D85-54181ABCBDD9}"/>
              </a:ext>
            </a:extLst>
          </p:cNvPr>
          <p:cNvCxnSpPr>
            <a:cxnSpLocks/>
          </p:cNvCxnSpPr>
          <p:nvPr/>
        </p:nvCxnSpPr>
        <p:spPr>
          <a:xfrm>
            <a:off x="77311" y="6552703"/>
            <a:ext cx="4716000" cy="179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D11A911-7649-8029-7839-FCE70C6C23A7}"/>
              </a:ext>
            </a:extLst>
          </p:cNvPr>
          <p:cNvCxnSpPr>
            <a:cxnSpLocks/>
          </p:cNvCxnSpPr>
          <p:nvPr/>
        </p:nvCxnSpPr>
        <p:spPr>
          <a:xfrm>
            <a:off x="69260" y="6486047"/>
            <a:ext cx="4716000" cy="179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5">
            <a:extLst>
              <a:ext uri="{FF2B5EF4-FFF2-40B4-BE49-F238E27FC236}">
                <a16:creationId xmlns:a16="http://schemas.microsoft.com/office/drawing/2014/main" id="{EDAABE8C-15EC-F0D9-DC1C-F56E46FE3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241" y="602018"/>
            <a:ext cx="62135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Helvetica" panose="020B0604020202020204" pitchFamily="34" charset="0"/>
                <a:cs typeface="Helvetica" panose="020B0604020202020204" pitchFamily="34" charset="0"/>
              </a:rPr>
              <a:t>Osaka Metropolitan University</a:t>
            </a:r>
            <a:r>
              <a:rPr kumimoji="0" lang="ja-JP" altLang="en-US" sz="10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　</a:t>
            </a:r>
            <a:r>
              <a:rPr kumimoji="0" lang="en-US" altLang="ja-JP" sz="10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Graduate School of Engineering</a:t>
            </a:r>
            <a:r>
              <a:rPr kumimoji="0" lang="ja-JP" altLang="en-US" sz="10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　</a:t>
            </a:r>
            <a:r>
              <a:rPr kumimoji="0" lang="en-US" altLang="zh-CN" sz="10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Bridge Engineering Lab</a:t>
            </a:r>
            <a:r>
              <a:rPr kumimoji="0" lang="ja-JP" altLang="en-US" sz="10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　</a:t>
            </a:r>
            <a:r>
              <a:rPr kumimoji="0" lang="en-US" altLang="ja-JP" sz="10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Taishi INOUE</a:t>
            </a:r>
            <a:endParaRPr kumimoji="0" lang="zh-CN" altLang="en-US" sz="1000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5D175F02-070D-4AA3-D2AD-EF007DE7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696" y="3174508"/>
            <a:ext cx="16050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Fig. 1</a:t>
            </a:r>
            <a:r>
              <a:rPr lang="ja-JP" altLang="en-US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Damage and Doubler Plate Repair </a:t>
            </a:r>
            <a:endParaRPr lang="en-US" altLang="ja-JP" sz="900" b="1" i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5BE0E40-3141-0F24-6302-092AA6B3A1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7521" b="12868"/>
          <a:stretch/>
        </p:blipFill>
        <p:spPr>
          <a:xfrm>
            <a:off x="3254917" y="1271053"/>
            <a:ext cx="1422912" cy="998439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9C17B8E-3A4D-F974-5838-73F6AD198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2173" r="33417" b="12298"/>
          <a:stretch/>
        </p:blipFill>
        <p:spPr bwMode="auto">
          <a:xfrm>
            <a:off x="3254917" y="2203910"/>
            <a:ext cx="1422912" cy="9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A89419-2D90-6F65-8DB4-CA61CF6FC6D5}"/>
              </a:ext>
            </a:extLst>
          </p:cNvPr>
          <p:cNvSpPr txBox="1"/>
          <p:nvPr/>
        </p:nvSpPr>
        <p:spPr>
          <a:xfrm>
            <a:off x="-13865" y="1602650"/>
            <a:ext cx="3268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Corroded I-shaped girder ends have recently been repaired with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plates and high-strength bolts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countermeasure against corrosion caused by water leakage and confined spaces. This repaired part should be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versatile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is, designed with strengthening and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stiffening effects, resilience, workability,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cost-effectiveness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mind as corrosion distribution and extent are various.</a:t>
            </a:r>
            <a:endParaRPr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0209DF-8684-E573-5717-C054EA72E63C}"/>
              </a:ext>
            </a:extLst>
          </p:cNvPr>
          <p:cNvSpPr txBox="1"/>
          <p:nvPr/>
        </p:nvSpPr>
        <p:spPr>
          <a:xfrm>
            <a:off x="141778" y="3097039"/>
            <a:ext cx="790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kumimoji="1" lang="ja-JP" altLang="en-US" sz="1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D7CA572-C1F5-7F2B-7153-2B3B1D7989D9}"/>
              </a:ext>
            </a:extLst>
          </p:cNvPr>
          <p:cNvSpPr/>
          <p:nvPr/>
        </p:nvSpPr>
        <p:spPr>
          <a:xfrm>
            <a:off x="1413599" y="6592401"/>
            <a:ext cx="3338743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1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Girder End,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Doubler Plate Repair</a:t>
            </a:r>
            <a:r>
              <a:rPr lang="en-US" altLang="ja-JP" sz="1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ja-JP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Effect</a:t>
            </a:r>
            <a:endParaRPr lang="en-US" altLang="ja-JP" sz="1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CE51CA59-59E6-8EC6-66B8-5D0F378468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1243" y="3987883"/>
            <a:ext cx="828000" cy="437808"/>
          </a:xfrm>
          <a:prstGeom prst="rect">
            <a:avLst/>
          </a:prstGeom>
        </p:spPr>
      </p:pic>
      <p:pic>
        <p:nvPicPr>
          <p:cNvPr id="30" name="図 29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7CB73ADB-821F-D68A-A2F1-ED3149A58BF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184" t="18723" r="5670" b="1250"/>
          <a:stretch>
            <a:fillRect/>
          </a:stretch>
        </p:blipFill>
        <p:spPr>
          <a:xfrm>
            <a:off x="2998905" y="3963575"/>
            <a:ext cx="828000" cy="447282"/>
          </a:xfrm>
          <a:prstGeom prst="rect">
            <a:avLst/>
          </a:prstGeom>
        </p:spPr>
      </p:pic>
      <p:pic>
        <p:nvPicPr>
          <p:cNvPr id="31" name="図 30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5FD08971-F4F7-C9C7-60CE-E5384F481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457" t="5665" r="4380" b="594"/>
          <a:stretch>
            <a:fillRect/>
          </a:stretch>
        </p:blipFill>
        <p:spPr>
          <a:xfrm>
            <a:off x="2998905" y="4558785"/>
            <a:ext cx="828000" cy="447282"/>
          </a:xfrm>
          <a:prstGeom prst="rect">
            <a:avLst/>
          </a:prstGeom>
        </p:spPr>
      </p:pic>
      <p:pic>
        <p:nvPicPr>
          <p:cNvPr id="32" name="図 31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7D5ADADC-BF76-718F-FB43-307E9FA9213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414" t="15376" r="8176" b="1272"/>
          <a:stretch>
            <a:fillRect/>
          </a:stretch>
        </p:blipFill>
        <p:spPr>
          <a:xfrm>
            <a:off x="2151437" y="4555944"/>
            <a:ext cx="828000" cy="421906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3FD8526-A3A0-BB94-62D8-03A4711E5F67}"/>
              </a:ext>
            </a:extLst>
          </p:cNvPr>
          <p:cNvSpPr/>
          <p:nvPr/>
        </p:nvSpPr>
        <p:spPr>
          <a:xfrm>
            <a:off x="2500948" y="3765071"/>
            <a:ext cx="260183" cy="80597"/>
          </a:xfrm>
          <a:prstGeom prst="rect">
            <a:avLst/>
          </a:prstGeom>
          <a:solidFill>
            <a:srgbClr val="F7AB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06DE0CC-88CD-BF7E-ECC2-393C542494BF}"/>
              </a:ext>
            </a:extLst>
          </p:cNvPr>
          <p:cNvSpPr txBox="1"/>
          <p:nvPr/>
        </p:nvSpPr>
        <p:spPr>
          <a:xfrm>
            <a:off x="2253647" y="4374278"/>
            <a:ext cx="560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DMG1</a:t>
            </a:r>
            <a:endParaRPr kumimoji="1" lang="ja-JP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CF52312-F5F2-916C-88B5-87A58768B7B7}"/>
              </a:ext>
            </a:extLst>
          </p:cNvPr>
          <p:cNvSpPr txBox="1"/>
          <p:nvPr/>
        </p:nvSpPr>
        <p:spPr>
          <a:xfrm>
            <a:off x="3100087" y="4392546"/>
            <a:ext cx="560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DMG2</a:t>
            </a:r>
            <a:endParaRPr kumimoji="1" lang="ja-JP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74DA64-81DB-B106-109C-8A42E26CF4AC}"/>
              </a:ext>
            </a:extLst>
          </p:cNvPr>
          <p:cNvSpPr txBox="1"/>
          <p:nvPr/>
        </p:nvSpPr>
        <p:spPr>
          <a:xfrm>
            <a:off x="2247130" y="4904364"/>
            <a:ext cx="560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DMG3</a:t>
            </a:r>
            <a:endParaRPr kumimoji="1" lang="ja-JP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5BF6F76-3A1D-CDF3-A92E-0E6CB46C7DE1}"/>
              </a:ext>
            </a:extLst>
          </p:cNvPr>
          <p:cNvSpPr txBox="1"/>
          <p:nvPr/>
        </p:nvSpPr>
        <p:spPr>
          <a:xfrm>
            <a:off x="3170794" y="4944820"/>
            <a:ext cx="560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DMG4</a:t>
            </a:r>
            <a:endParaRPr kumimoji="1" lang="ja-JP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109DF99-6D9C-FD89-216E-BEB1AAC5F0D9}"/>
              </a:ext>
            </a:extLst>
          </p:cNvPr>
          <p:cNvSpPr txBox="1"/>
          <p:nvPr/>
        </p:nvSpPr>
        <p:spPr>
          <a:xfrm>
            <a:off x="2655111" y="4152195"/>
            <a:ext cx="548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mm</a:t>
            </a:r>
            <a:endParaRPr kumimoji="1" lang="ja-JP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83F5B55-AF3D-0BAA-F743-056E88D4EA74}"/>
              </a:ext>
            </a:extLst>
          </p:cNvPr>
          <p:cNvSpPr txBox="1"/>
          <p:nvPr/>
        </p:nvSpPr>
        <p:spPr>
          <a:xfrm>
            <a:off x="2013980" y="3846297"/>
            <a:ext cx="649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mm</a:t>
            </a:r>
            <a:endParaRPr kumimoji="1" lang="ja-JP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6D6707B2-2A17-D66F-BEDA-4CDC61E2B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99" y="5853570"/>
            <a:ext cx="13650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Fig. 2</a:t>
            </a:r>
            <a:r>
              <a:rPr lang="ja-JP" altLang="en-US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model</a:t>
            </a:r>
            <a:endParaRPr lang="en-US" altLang="ja-JP" sz="900" b="1" i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Text Box 11">
            <a:extLst>
              <a:ext uri="{FF2B5EF4-FFF2-40B4-BE49-F238E27FC236}">
                <a16:creationId xmlns:a16="http://schemas.microsoft.com/office/drawing/2014/main" id="{861953C3-317B-FE01-31E5-5C0C473E1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136" y="4540121"/>
            <a:ext cx="20545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Table. 1 </a:t>
            </a: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Assessment Results</a:t>
            </a:r>
            <a:endParaRPr lang="en-US" altLang="ja-JP" sz="900" b="1" i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82C5C87-9D0F-2AB7-1F61-9A985AA8D31C}"/>
              </a:ext>
            </a:extLst>
          </p:cNvPr>
          <p:cNvSpPr txBox="1"/>
          <p:nvPr/>
        </p:nvSpPr>
        <p:spPr>
          <a:xfrm>
            <a:off x="4970409" y="1519872"/>
            <a:ext cx="1108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Target</a:t>
            </a:r>
            <a:endParaRPr kumimoji="1" lang="ja-JP" altLang="en-US" sz="1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9B57B0-327A-2713-D951-7EF847373BA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893" r="4401"/>
          <a:stretch>
            <a:fillRect/>
          </a:stretch>
        </p:blipFill>
        <p:spPr>
          <a:xfrm>
            <a:off x="3735348" y="3709586"/>
            <a:ext cx="1014044" cy="136577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551059-7B87-1C99-3F15-8974A811C62B}"/>
              </a:ext>
            </a:extLst>
          </p:cNvPr>
          <p:cNvSpPr txBox="1"/>
          <p:nvPr/>
        </p:nvSpPr>
        <p:spPr>
          <a:xfrm>
            <a:off x="4909724" y="1723561"/>
            <a:ext cx="4807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limit load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exceed the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recovery load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l"/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ertical shortening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cruciform column at the target recovery load shall not exceed that of the intact condition (0.9 mm).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0FF2955-7AD9-E789-3FAD-95EE7E991119}"/>
              </a:ext>
            </a:extLst>
          </p:cNvPr>
          <p:cNvSpPr txBox="1"/>
          <p:nvPr/>
        </p:nvSpPr>
        <p:spPr>
          <a:xfrm>
            <a:off x="4867738" y="6147867"/>
            <a:ext cx="4888238" cy="713904"/>
          </a:xfrm>
          <a:prstGeom prst="rect">
            <a:avLst/>
          </a:prstGeom>
          <a:noFill/>
        </p:spPr>
        <p:txBody>
          <a:bodyPr wrap="square" lIns="72000" tIns="36000" rIns="0" bIns="36000" rtlCol="0">
            <a:spAutoFit/>
          </a:bodyPr>
          <a:lstStyle/>
          <a:p>
            <a:pPr marL="228600" indent="-228600" algn="just">
              <a:lnSpc>
                <a:spcPts val="1000"/>
              </a:lnSpc>
              <a:buFont typeface="Wingdings" panose="05000000000000000000" pitchFamily="2" charset="2"/>
              <a:buChar char="Ø"/>
            </a:pPr>
            <a:r>
              <a:rPr kumimoji="1" lang="en-US" altLang="ja-JP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repair method was confirmed to satisfy the recovery performance requirements under several corrosion conditions.</a:t>
            </a:r>
          </a:p>
          <a:p>
            <a:pPr marL="228600" indent="-228600" algn="just">
              <a:lnSpc>
                <a:spcPts val="1000"/>
              </a:lnSpc>
              <a:buFont typeface="Wingdings" panose="05000000000000000000" pitchFamily="2" charset="2"/>
              <a:buChar char="Ø"/>
            </a:pPr>
            <a:r>
              <a:rPr kumimoji="1" lang="en-US" altLang="ja-JP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proportional limit load was found to be </a:t>
            </a:r>
            <a:r>
              <a:rPr kumimoji="1" lang="en-US" altLang="ja-JP" sz="9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kumimoji="1" lang="en-US" altLang="ja-JP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yield resistance. Therefore, </a:t>
            </a:r>
            <a:r>
              <a:rPr kumimoji="1" lang="en-US" altLang="ja-JP" sz="9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refining</a:t>
            </a:r>
            <a:r>
              <a:rPr kumimoji="1" lang="en-US" altLang="ja-JP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definition of the effective resisting section in the design procedure could </a:t>
            </a:r>
            <a:r>
              <a:rPr kumimoji="1" lang="en-US" altLang="ja-JP" sz="9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 rationality </a:t>
            </a:r>
            <a:r>
              <a:rPr kumimoji="1" lang="en-US" altLang="ja-JP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doubler plate design.</a:t>
            </a:r>
            <a:endParaRPr kumimoji="1" lang="ja-JP" altLang="en-US" sz="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567FF79B-4654-55C2-13F9-0CAF911D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858" y="5040010"/>
            <a:ext cx="14160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Fig. 3</a:t>
            </a:r>
            <a:r>
              <a:rPr lang="ja-JP" altLang="en-US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Case</a:t>
            </a:r>
            <a:endParaRPr lang="en-US" altLang="ja-JP" sz="900" b="1" i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3EA8FAE-6402-560A-52DB-554CCAA16288}"/>
              </a:ext>
            </a:extLst>
          </p:cNvPr>
          <p:cNvSpPr txBox="1"/>
          <p:nvPr/>
        </p:nvSpPr>
        <p:spPr>
          <a:xfrm>
            <a:off x="2734502" y="3683310"/>
            <a:ext cx="9219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Corrosion Area</a:t>
            </a:r>
            <a:endParaRPr kumimoji="1" lang="ja-JP" altLang="en-US" sz="9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2CE9712-49F9-3D93-17DC-D2C91CC35DE9}"/>
              </a:ext>
            </a:extLst>
          </p:cNvPr>
          <p:cNvSpPr txBox="1"/>
          <p:nvPr/>
        </p:nvSpPr>
        <p:spPr>
          <a:xfrm>
            <a:off x="2180764" y="5171866"/>
            <a:ext cx="18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Corrosion Case:</a:t>
            </a:r>
          </a:p>
          <a:p>
            <a:r>
              <a:rPr kumimoji="1"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DMG1</a:t>
            </a:r>
            <a:r>
              <a:rPr kumimoji="1" lang="ja-JP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kumimoji="1"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6EC065D-63E2-1129-7B47-2ECD689BD456}"/>
              </a:ext>
            </a:extLst>
          </p:cNvPr>
          <p:cNvSpPr txBox="1"/>
          <p:nvPr/>
        </p:nvSpPr>
        <p:spPr>
          <a:xfrm>
            <a:off x="2161138" y="5444494"/>
            <a:ext cx="118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Doubler Plates:</a:t>
            </a:r>
            <a:endParaRPr kumimoji="1" lang="ja-JP" altLang="en-US" sz="1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0E01356-D467-3F02-E1E0-F8C98FFABCCB}"/>
              </a:ext>
            </a:extLst>
          </p:cNvPr>
          <p:cNvSpPr txBox="1"/>
          <p:nvPr/>
        </p:nvSpPr>
        <p:spPr>
          <a:xfrm>
            <a:off x="2161138" y="5596782"/>
            <a:ext cx="27391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angle + plate</a:t>
            </a:r>
          </a:p>
          <a:p>
            <a:pPr>
              <a:lnSpc>
                <a:spcPts val="1100"/>
              </a:lnSpc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Repaired Area: </a:t>
            </a:r>
          </a:p>
          <a:p>
            <a:pPr>
              <a:lnSpc>
                <a:spcPts val="1100"/>
              </a:lnSpc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to section loss of 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DMG1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cruciform column</a:t>
            </a:r>
            <a:endParaRPr kumimoji="1"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</a:pP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D.Plate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location:</a:t>
            </a:r>
          </a:p>
          <a:p>
            <a:pPr>
              <a:lnSpc>
                <a:spcPts val="1100"/>
              </a:lnSpc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end-side web  → angle at girder end side </a:t>
            </a:r>
          </a:p>
          <a:p>
            <a:pPr>
              <a:lnSpc>
                <a:spcPts val="1100"/>
              </a:lnSpc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→ angle at span side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33822CDB-3EB3-46B3-EE21-99CE918600DC}"/>
              </a:ext>
            </a:extLst>
          </p:cNvPr>
          <p:cNvSpPr/>
          <p:nvPr/>
        </p:nvSpPr>
        <p:spPr>
          <a:xfrm>
            <a:off x="96961" y="6070336"/>
            <a:ext cx="2043054" cy="36645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18E4B0-6807-2369-99FA-B07108A720A9}"/>
              </a:ext>
            </a:extLst>
          </p:cNvPr>
          <p:cNvSpPr txBox="1"/>
          <p:nvPr/>
        </p:nvSpPr>
        <p:spPr>
          <a:xfrm>
            <a:off x="4856551" y="2282945"/>
            <a:ext cx="27697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cases satisfied the recovery target.</a:t>
            </a:r>
            <a:endParaRPr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DDF89A-A1F9-4B0E-CD0F-7AB9B9CD49CA}"/>
              </a:ext>
            </a:extLst>
          </p:cNvPr>
          <p:cNvSpPr txBox="1"/>
          <p:nvPr/>
        </p:nvSpPr>
        <p:spPr>
          <a:xfrm>
            <a:off x="4970409" y="2718577"/>
            <a:ext cx="2741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recovery performance is evaluated in other corrosion conditions.</a:t>
            </a:r>
            <a:endParaRPr kumimoji="1"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8A4094D-C04D-82D7-B717-211B99FB54C3}"/>
              </a:ext>
            </a:extLst>
          </p:cNvPr>
          <p:cNvSpPr txBox="1"/>
          <p:nvPr/>
        </p:nvSpPr>
        <p:spPr>
          <a:xfrm>
            <a:off x="4852954" y="3158452"/>
            <a:ext cx="304263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1"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cases, p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roportional limit load</a:t>
            </a:r>
            <a:r>
              <a:rPr lang="en-US" altLang="ja-JP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lower than the design yield </a:t>
            </a:r>
            <a:r>
              <a:rPr lang="ja-JP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kumimoji="1"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cruciform column.</a:t>
            </a:r>
            <a:endParaRPr kumimoji="1"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矢印: 山形 62">
            <a:extLst>
              <a:ext uri="{FF2B5EF4-FFF2-40B4-BE49-F238E27FC236}">
                <a16:creationId xmlns:a16="http://schemas.microsoft.com/office/drawing/2014/main" id="{8D7D4AE9-02D6-DC41-E3BE-C9B3C51BDFA2}"/>
              </a:ext>
            </a:extLst>
          </p:cNvPr>
          <p:cNvSpPr/>
          <p:nvPr/>
        </p:nvSpPr>
        <p:spPr>
          <a:xfrm rot="5400000">
            <a:off x="6340808" y="3357379"/>
            <a:ext cx="168805" cy="529647"/>
          </a:xfrm>
          <a:prstGeom prst="chevron">
            <a:avLst>
              <a:gd name="adj" fmla="val 682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B4D9B52-7EDF-B563-CF31-2E7484E5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009" y="4358481"/>
            <a:ext cx="21790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Fig. 5</a:t>
            </a:r>
            <a:r>
              <a:rPr lang="ja-JP" altLang="en-US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Load–Displacement Relationship</a:t>
            </a:r>
            <a:endParaRPr lang="en-US" altLang="ja-JP" sz="900" b="1" i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26BA522D-388D-61DA-38D3-4D84946E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00" y="5481561"/>
            <a:ext cx="1760438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600"/>
              </a:lnSpc>
              <a:spcBef>
                <a:spcPct val="50000"/>
              </a:spcBef>
              <a:buNone/>
            </a:pP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Fig. 6</a:t>
            </a:r>
            <a:r>
              <a:rPr lang="ja-JP" altLang="en-US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Mises</a:t>
            </a:r>
            <a:r>
              <a:rPr lang="ja-JP" altLang="en-US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Contour</a:t>
            </a:r>
          </a:p>
          <a:p>
            <a:pPr algn="just" eaLnBrk="1" hangingPunct="1">
              <a:lnSpc>
                <a:spcPts val="600"/>
              </a:lnSpc>
              <a:spcBef>
                <a:spcPct val="50000"/>
              </a:spcBef>
              <a:buNone/>
            </a:pP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Proportional Limit Load )</a:t>
            </a:r>
            <a:endParaRPr lang="en-US" altLang="ja-JP" sz="900" b="1" i="1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88291075-F245-7431-8D02-21C2AD9DB2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0734" y="4563887"/>
            <a:ext cx="1974636" cy="1016216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7F58768-6956-42F6-1C6E-886BBEE215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443"/>
          <a:stretch>
            <a:fillRect/>
          </a:stretch>
        </p:blipFill>
        <p:spPr>
          <a:xfrm>
            <a:off x="9350612" y="4655585"/>
            <a:ext cx="443579" cy="1093924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A2779DD-0224-F9A3-5452-33A08C6F26AF}"/>
              </a:ext>
            </a:extLst>
          </p:cNvPr>
          <p:cNvSpPr txBox="1"/>
          <p:nvPr/>
        </p:nvSpPr>
        <p:spPr>
          <a:xfrm>
            <a:off x="9104954" y="4485364"/>
            <a:ext cx="801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Unit : N/mm</a:t>
            </a:r>
            <a:r>
              <a:rPr lang="en-US" altLang="ja-JP" sz="800" baseline="30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endParaRPr kumimoji="1" lang="ja-JP" altLang="en-US" sz="800" baseline="30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2" name="矢印: 山形 71">
            <a:extLst>
              <a:ext uri="{FF2B5EF4-FFF2-40B4-BE49-F238E27FC236}">
                <a16:creationId xmlns:a16="http://schemas.microsoft.com/office/drawing/2014/main" id="{412A6980-2EAD-8A31-DCBF-0B81B67BB234}"/>
              </a:ext>
            </a:extLst>
          </p:cNvPr>
          <p:cNvSpPr/>
          <p:nvPr/>
        </p:nvSpPr>
        <p:spPr>
          <a:xfrm rot="5400000">
            <a:off x="6330933" y="2337272"/>
            <a:ext cx="168805" cy="529647"/>
          </a:xfrm>
          <a:prstGeom prst="chevron">
            <a:avLst>
              <a:gd name="adj" fmla="val 682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80830B1-5DE5-66C2-86E5-6F0D73476DD2}"/>
              </a:ext>
            </a:extLst>
          </p:cNvPr>
          <p:cNvSpPr txBox="1"/>
          <p:nvPr/>
        </p:nvSpPr>
        <p:spPr>
          <a:xfrm>
            <a:off x="3687585" y="3703041"/>
            <a:ext cx="40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Unit : mm</a:t>
            </a:r>
            <a:endParaRPr kumimoji="1" lang="ja-JP" altLang="en-US" sz="800" baseline="30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9D69CF4-0CA6-DF1F-D387-14193571F4F0}"/>
              </a:ext>
            </a:extLst>
          </p:cNvPr>
          <p:cNvSpPr/>
          <p:nvPr/>
        </p:nvSpPr>
        <p:spPr>
          <a:xfrm>
            <a:off x="3756899" y="3740029"/>
            <a:ext cx="263210" cy="2557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Text Box 11">
            <a:extLst>
              <a:ext uri="{FF2B5EF4-FFF2-40B4-BE49-F238E27FC236}">
                <a16:creationId xmlns:a16="http://schemas.microsoft.com/office/drawing/2014/main" id="{FB5977E1-1C82-96A2-5196-A0E53A7D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055" y="5036362"/>
            <a:ext cx="1416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Fig. 4</a:t>
            </a:r>
            <a:r>
              <a:rPr lang="ja-JP" altLang="en-US" sz="9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Doubler Plate Dimensions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37E1CE94-397A-036E-0529-6A70D5DAE29B}"/>
              </a:ext>
            </a:extLst>
          </p:cNvPr>
          <p:cNvCxnSpPr>
            <a:cxnSpLocks/>
          </p:cNvCxnSpPr>
          <p:nvPr/>
        </p:nvCxnSpPr>
        <p:spPr>
          <a:xfrm flipH="1" flipV="1">
            <a:off x="7626350" y="1610520"/>
            <a:ext cx="78581" cy="194476"/>
          </a:xfrm>
          <a:prstGeom prst="straightConnector1">
            <a:avLst/>
          </a:prstGeom>
          <a:ln w="28575">
            <a:tailEnd type="triangle"/>
          </a:ln>
          <a:effectLst>
            <a:glow rad="12700">
              <a:schemeClr val="accent1">
                <a:lumMod val="5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CC8833-3608-1B17-8B23-81A62589589E}"/>
              </a:ext>
            </a:extLst>
          </p:cNvPr>
          <p:cNvSpPr txBox="1"/>
          <p:nvPr/>
        </p:nvSpPr>
        <p:spPr>
          <a:xfrm>
            <a:off x="751536" y="3027217"/>
            <a:ext cx="2373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ja-JP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epair effect evaluation of kitted doubler plates under several corrosion pattern</a:t>
            </a:r>
            <a:endParaRPr kumimoji="1" lang="ja-JP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4E036EEF-69E9-9E21-E98B-5020711A22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88" y="3975783"/>
            <a:ext cx="2219037" cy="1868342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CF24DB9-5027-9CE5-1870-F0035D4B1E21}"/>
              </a:ext>
            </a:extLst>
          </p:cNvPr>
          <p:cNvSpPr txBox="1"/>
          <p:nvPr/>
        </p:nvSpPr>
        <p:spPr>
          <a:xfrm>
            <a:off x="4863733" y="3682735"/>
            <a:ext cx="29209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concentration occurs above the sole plate's end due to a contact force, whose degree of freedom is linked by the MPC beam constraint at the reference point. This phenomenon reduces the proportional limit load.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8C06E5C-F91F-6153-3801-647E765A0486}"/>
              </a:ext>
            </a:extLst>
          </p:cNvPr>
          <p:cNvSpPr/>
          <p:nvPr/>
        </p:nvSpPr>
        <p:spPr>
          <a:xfrm>
            <a:off x="4895065" y="3733445"/>
            <a:ext cx="2873965" cy="78382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E1CA467-5B9A-C128-33DF-19E7019E3E07}"/>
              </a:ext>
            </a:extLst>
          </p:cNvPr>
          <p:cNvSpPr/>
          <p:nvPr/>
        </p:nvSpPr>
        <p:spPr>
          <a:xfrm>
            <a:off x="4973792" y="2731227"/>
            <a:ext cx="2757419" cy="37648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3C1277A7-4727-982E-4F55-815E7D6640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9685" y="4800479"/>
            <a:ext cx="2570045" cy="8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5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2D050"/>
      </a:accent1>
      <a:accent2>
        <a:srgbClr val="9CD278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sz="10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26073</TotalTime>
  <Words>450</Words>
  <Application>Microsoft Office PowerPoint</Application>
  <PresentationFormat>A4 210 x 297 mm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Helvetica</vt:lpstr>
      <vt:lpstr>Times New Roman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</dc:creator>
  <cp:lastModifiedBy>井上　太詞</cp:lastModifiedBy>
  <cp:revision>336</cp:revision>
  <cp:lastPrinted>2025-04-09T07:28:10Z</cp:lastPrinted>
  <dcterms:created xsi:type="dcterms:W3CDTF">2010-05-27T09:53:07Z</dcterms:created>
  <dcterms:modified xsi:type="dcterms:W3CDTF">2026-06-12T02:19:02Z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