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72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50" b="1" i="0">
                <a:solidFill>
                  <a:srgbClr val="091E46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50" b="1" i="0">
                <a:solidFill>
                  <a:srgbClr val="091E46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50" b="1" i="0">
                <a:solidFill>
                  <a:srgbClr val="091E46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50" b="1" i="0">
                <a:solidFill>
                  <a:srgbClr val="091E46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81002F-1E1C-C8B0-1360-A29F7D111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2250907"/>
            <a:ext cx="8020050" cy="1619802"/>
          </a:xfrm>
        </p:spPr>
        <p:txBody>
          <a:bodyPr anchor="b"/>
          <a:lstStyle>
            <a:lvl1pPr algn="ctr">
              <a:defRPr sz="5263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AEE7F28-2D64-FA2C-C766-5F51AA5509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2247"/>
            <a:ext cx="8020050" cy="323935"/>
          </a:xfrm>
        </p:spPr>
        <p:txBody>
          <a:bodyPr/>
          <a:lstStyle>
            <a:lvl1pPr marL="0" indent="0" algn="ctr">
              <a:buNone/>
              <a:defRPr sz="2105"/>
            </a:lvl1pPr>
            <a:lvl2pPr marL="401010" indent="0" algn="ctr">
              <a:buNone/>
              <a:defRPr sz="1754"/>
            </a:lvl2pPr>
            <a:lvl3pPr marL="802020" indent="0" algn="ctr">
              <a:buNone/>
              <a:defRPr sz="1579"/>
            </a:lvl3pPr>
            <a:lvl4pPr marL="1203030" indent="0" algn="ctr">
              <a:buNone/>
              <a:defRPr sz="1403"/>
            </a:lvl4pPr>
            <a:lvl5pPr marL="1604040" indent="0" algn="ctr">
              <a:buNone/>
              <a:defRPr sz="1403"/>
            </a:lvl5pPr>
            <a:lvl6pPr marL="2005051" indent="0" algn="ctr">
              <a:buNone/>
              <a:defRPr sz="1403"/>
            </a:lvl6pPr>
            <a:lvl7pPr marL="2406061" indent="0" algn="ctr">
              <a:buNone/>
              <a:defRPr sz="1403"/>
            </a:lvl7pPr>
            <a:lvl8pPr marL="2807071" indent="0" algn="ctr">
              <a:buNone/>
              <a:defRPr sz="1403"/>
            </a:lvl8pPr>
            <a:lvl9pPr marL="3208081" indent="0" algn="ctr">
              <a:buNone/>
              <a:defRPr sz="1403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73A3F2D-4586-D0F5-BCE5-C3AFFD9DCF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670" y="7033450"/>
            <a:ext cx="2459482" cy="276999"/>
          </a:xfrm>
        </p:spPr>
        <p:txBody>
          <a:bodyPr/>
          <a:lstStyle/>
          <a:p>
            <a:fld id="{2DF8DC73-B898-4220-8589-025085727590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BE787A-1388-03A6-C3CE-43E01762E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35756" y="7033450"/>
            <a:ext cx="3421888" cy="276999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B5D406-F5DC-3633-C842-3E88645FF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fld id="{6133EBC6-6EAE-44C1-9206-74DF067E97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3687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76184" y="1052526"/>
            <a:ext cx="6624955" cy="1184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50" b="1" i="0">
                <a:solidFill>
                  <a:srgbClr val="091E46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forms.office.com/r/kMVs5cM9K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79747" y="5686529"/>
            <a:ext cx="6505353" cy="10316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88035" algn="l"/>
              </a:tabLst>
            </a:pPr>
            <a:r>
              <a:rPr lang="ja-JP" altLang="en-US" b="1" spc="165" dirty="0">
                <a:solidFill>
                  <a:srgbClr val="0070C0"/>
                </a:solidFill>
                <a:latin typeface="Microsoft JhengHei"/>
                <a:cs typeface="Microsoft JhengHei"/>
              </a:rPr>
              <a:t>申込方</a:t>
            </a:r>
            <a:r>
              <a:rPr lang="ja-JP" altLang="en-US" b="1" spc="-50" dirty="0">
                <a:solidFill>
                  <a:srgbClr val="0070C0"/>
                </a:solidFill>
                <a:latin typeface="Microsoft JhengHei"/>
                <a:cs typeface="Microsoft JhengHei"/>
              </a:rPr>
              <a:t>法</a:t>
            </a:r>
            <a:r>
              <a:rPr lang="ja-JP" altLang="en-US" b="1" spc="-50" dirty="0">
                <a:solidFill>
                  <a:srgbClr val="003E7E"/>
                </a:solidFill>
                <a:latin typeface="Microsoft JhengHei"/>
                <a:cs typeface="Microsoft JhengHei"/>
              </a:rPr>
              <a:t>　</a:t>
            </a:r>
            <a:r>
              <a:rPr lang="ja-JP" altLang="ja-JP" sz="1800" dirty="0"/>
              <a:t>共通参加申込フォームよりお申し込みください。</a:t>
            </a:r>
            <a:endParaRPr lang="en-US" altLang="ja-JP" sz="1800" dirty="0"/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88035" algn="l"/>
              </a:tabLst>
            </a:pPr>
            <a:endParaRPr lang="en-US" altLang="ja-JP" dirty="0"/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88035" algn="l"/>
              </a:tabLst>
            </a:pPr>
            <a:br>
              <a:rPr lang="ja-JP" altLang="ja-JP" sz="1050" dirty="0"/>
            </a:br>
            <a:r>
              <a:rPr lang="ja-JP" altLang="ja-JP" sz="1800" u="sng" dirty="0">
                <a:hlinkClick r:id="rId2"/>
              </a:rPr>
              <a:t>https://forms.office.com/r/kMVs5cM9KA</a:t>
            </a:r>
            <a:endParaRPr sz="1050" dirty="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53262" y="5095195"/>
            <a:ext cx="71501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30" dirty="0">
                <a:solidFill>
                  <a:srgbClr val="212121"/>
                </a:solidFill>
                <a:latin typeface="SimSun"/>
                <a:cs typeface="SimSun"/>
              </a:rPr>
              <a:t>対面 </a:t>
            </a:r>
            <a:r>
              <a:rPr sz="1050" spc="114" dirty="0">
                <a:solidFill>
                  <a:srgbClr val="212121"/>
                </a:solidFill>
                <a:latin typeface="SimSun"/>
                <a:cs typeface="SimSun"/>
              </a:rPr>
              <a:t>8/12</a:t>
            </a:r>
            <a:endParaRPr sz="1050">
              <a:latin typeface="SimSun"/>
              <a:cs typeface="SimSu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76711" y="5240387"/>
            <a:ext cx="118046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90" dirty="0">
                <a:solidFill>
                  <a:srgbClr val="212121"/>
                </a:solidFill>
                <a:latin typeface="SimSun"/>
                <a:cs typeface="SimSun"/>
              </a:rPr>
              <a:t>オンライン </a:t>
            </a:r>
            <a:r>
              <a:rPr sz="1050" spc="120" dirty="0">
                <a:solidFill>
                  <a:srgbClr val="212121"/>
                </a:solidFill>
                <a:latin typeface="SimSun"/>
                <a:cs typeface="SimSun"/>
              </a:rPr>
              <a:t>8/13</a:t>
            </a:r>
            <a:endParaRPr sz="1050" dirty="0">
              <a:latin typeface="SimSun"/>
              <a:cs typeface="SimSu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09923" y="368355"/>
            <a:ext cx="1959576" cy="387371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577029" y="667631"/>
            <a:ext cx="3577590" cy="3562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150" b="1" spc="-10" dirty="0">
                <a:latin typeface="Arial"/>
                <a:cs typeface="Arial"/>
              </a:rPr>
              <a:t>OMU</a:t>
            </a:r>
            <a:r>
              <a:rPr sz="2150" dirty="0">
                <a:latin typeface="MS Gothic"/>
                <a:cs typeface="MS Gothic"/>
              </a:rPr>
              <a:t>開学</a:t>
            </a:r>
            <a:r>
              <a:rPr sz="2150" b="1" dirty="0">
                <a:latin typeface="Arial"/>
                <a:cs typeface="Arial"/>
              </a:rPr>
              <a:t>5</a:t>
            </a:r>
            <a:r>
              <a:rPr sz="2150" spc="-10" dirty="0">
                <a:latin typeface="MS Gothic"/>
                <a:cs typeface="MS Gothic"/>
              </a:rPr>
              <a:t>年目記念イベント</a:t>
            </a:r>
            <a:endParaRPr sz="2150">
              <a:latin typeface="MS Gothic"/>
              <a:cs typeface="MS Gothic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3950" dirty="0"/>
              <a:t>大阪公立大学の</a:t>
            </a:r>
            <a:r>
              <a:rPr spc="-40" dirty="0"/>
              <a:t>研究力 </a:t>
            </a:r>
            <a:r>
              <a:rPr spc="-20" dirty="0"/>
              <a:t>2026</a:t>
            </a:r>
            <a:endParaRPr sz="3950"/>
          </a:p>
          <a:p>
            <a:pPr marL="256540" algn="ctr">
              <a:lnSpc>
                <a:spcPct val="100000"/>
              </a:lnSpc>
              <a:spcBef>
                <a:spcPts val="490"/>
              </a:spcBef>
            </a:pPr>
            <a:r>
              <a:rPr sz="2050" dirty="0"/>
              <a:t>～未来への飛躍と新たな成長</a:t>
            </a:r>
            <a:r>
              <a:rPr sz="2050" spc="-50" dirty="0"/>
              <a:t>～</a:t>
            </a:r>
            <a:endParaRPr sz="2050"/>
          </a:p>
        </p:txBody>
      </p:sp>
      <p:sp>
        <p:nvSpPr>
          <p:cNvPr id="10" name="object 10"/>
          <p:cNvSpPr txBox="1"/>
          <p:nvPr/>
        </p:nvSpPr>
        <p:spPr>
          <a:xfrm>
            <a:off x="1235017" y="2466358"/>
            <a:ext cx="871855" cy="442595"/>
          </a:xfrm>
          <a:prstGeom prst="rect">
            <a:avLst/>
          </a:prstGeom>
          <a:solidFill>
            <a:srgbClr val="091E46"/>
          </a:solidFill>
        </p:spPr>
        <p:txBody>
          <a:bodyPr vert="horz" wrap="square" lIns="0" tIns="130810" rIns="0" bIns="0" rtlCol="0">
            <a:spAutoFit/>
          </a:bodyPr>
          <a:lstStyle/>
          <a:p>
            <a:pPr marL="200025">
              <a:lnSpc>
                <a:spcPct val="100000"/>
              </a:lnSpc>
              <a:spcBef>
                <a:spcPts val="1030"/>
              </a:spcBef>
            </a:pPr>
            <a:r>
              <a:rPr sz="1450" b="1" spc="-15" dirty="0">
                <a:solidFill>
                  <a:srgbClr val="FFFFFF"/>
                </a:solidFill>
                <a:latin typeface="Yu Gothic"/>
                <a:cs typeface="Yu Gothic"/>
              </a:rPr>
              <a:t>第</a:t>
            </a:r>
            <a:r>
              <a:rPr sz="1450" b="1" spc="-3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450" b="1" spc="-50" dirty="0">
                <a:solidFill>
                  <a:srgbClr val="FFFFFF"/>
                </a:solidFill>
                <a:latin typeface="Yu Gothic"/>
                <a:cs typeface="Yu Gothic"/>
              </a:rPr>
              <a:t>弾</a:t>
            </a:r>
            <a:endParaRPr sz="1450">
              <a:latin typeface="Yu Gothic"/>
              <a:cs typeface="Yu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92304" y="2468872"/>
            <a:ext cx="5374640" cy="129667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2150" b="1" spc="-35" dirty="0">
                <a:solidFill>
                  <a:srgbClr val="091E46"/>
                </a:solidFill>
                <a:latin typeface="Yu Gothic"/>
                <a:cs typeface="Yu Gothic"/>
              </a:rPr>
              <a:t>大阪公立大学研究基盤シンポジウム</a:t>
            </a:r>
            <a:endParaRPr sz="2150">
              <a:latin typeface="Yu Gothic"/>
              <a:cs typeface="Yu Gothic"/>
            </a:endParaRPr>
          </a:p>
          <a:p>
            <a:pPr marL="177165">
              <a:lnSpc>
                <a:spcPct val="100000"/>
              </a:lnSpc>
              <a:spcBef>
                <a:spcPts val="710"/>
              </a:spcBef>
            </a:pPr>
            <a:r>
              <a:rPr sz="2850" b="1" dirty="0">
                <a:solidFill>
                  <a:srgbClr val="091E46"/>
                </a:solidFill>
                <a:latin typeface="Arial"/>
                <a:cs typeface="Arial"/>
              </a:rPr>
              <a:t>OMU</a:t>
            </a:r>
            <a:r>
              <a:rPr sz="2850" b="1" spc="345" dirty="0">
                <a:solidFill>
                  <a:srgbClr val="091E46"/>
                </a:solidFill>
                <a:latin typeface="Arial"/>
                <a:cs typeface="Arial"/>
              </a:rPr>
              <a:t> </a:t>
            </a:r>
            <a:r>
              <a:rPr sz="2850" b="1" spc="-5" dirty="0">
                <a:solidFill>
                  <a:srgbClr val="091E46"/>
                </a:solidFill>
                <a:latin typeface="Yu Gothic"/>
                <a:cs typeface="Yu Gothic"/>
              </a:rPr>
              <a:t>研究基盤の現在地と未来</a:t>
            </a:r>
            <a:endParaRPr sz="2850">
              <a:latin typeface="Yu Gothic"/>
              <a:cs typeface="Yu Gothic"/>
            </a:endParaRPr>
          </a:p>
          <a:p>
            <a:pPr marL="198755">
              <a:lnSpc>
                <a:spcPct val="100000"/>
              </a:lnSpc>
              <a:spcBef>
                <a:spcPts val="615"/>
              </a:spcBef>
            </a:pPr>
            <a:r>
              <a:rPr sz="1800" b="1" spc="-25" dirty="0">
                <a:solidFill>
                  <a:srgbClr val="091E46"/>
                </a:solidFill>
                <a:latin typeface="Arial"/>
                <a:cs typeface="Arial"/>
              </a:rPr>
              <a:t>— </a:t>
            </a:r>
            <a:r>
              <a:rPr sz="1800" b="1" dirty="0">
                <a:solidFill>
                  <a:srgbClr val="091E46"/>
                </a:solidFill>
                <a:latin typeface="Yu Gothic"/>
                <a:cs typeface="Yu Gothic"/>
              </a:rPr>
              <a:t>共用機器と産学官連携が拓く次世代研究環境 </a:t>
            </a:r>
            <a:r>
              <a:rPr sz="1800" b="1" spc="-50" dirty="0">
                <a:solidFill>
                  <a:srgbClr val="091E46"/>
                </a:solidFill>
                <a:latin typeface="Arial"/>
                <a:cs typeface="Arial"/>
              </a:rPr>
              <a:t>—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58092" y="3907275"/>
            <a:ext cx="5584190" cy="5499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b="1" dirty="0">
                <a:solidFill>
                  <a:srgbClr val="091E46"/>
                </a:solidFill>
                <a:latin typeface="Arial"/>
                <a:cs typeface="Arial"/>
              </a:rPr>
              <a:t>2026</a:t>
            </a:r>
            <a:r>
              <a:rPr sz="1950" b="1" spc="-20" dirty="0">
                <a:solidFill>
                  <a:srgbClr val="091E46"/>
                </a:solidFill>
                <a:latin typeface="Yu Gothic"/>
                <a:cs typeface="Yu Gothic"/>
              </a:rPr>
              <a:t>年 </a:t>
            </a:r>
            <a:r>
              <a:rPr sz="3400" b="1" dirty="0">
                <a:solidFill>
                  <a:srgbClr val="2D5C9E"/>
                </a:solidFill>
                <a:latin typeface="Arial"/>
                <a:cs typeface="Arial"/>
              </a:rPr>
              <a:t>8</a:t>
            </a:r>
            <a:r>
              <a:rPr sz="1950" b="1" dirty="0">
                <a:solidFill>
                  <a:srgbClr val="091E46"/>
                </a:solidFill>
                <a:latin typeface="Yu Gothic"/>
                <a:cs typeface="Yu Gothic"/>
              </a:rPr>
              <a:t>月</a:t>
            </a:r>
            <a:r>
              <a:rPr sz="3400" b="1" dirty="0">
                <a:solidFill>
                  <a:srgbClr val="2D5C9E"/>
                </a:solidFill>
                <a:latin typeface="Arial"/>
                <a:cs typeface="Arial"/>
              </a:rPr>
              <a:t>17</a:t>
            </a:r>
            <a:r>
              <a:rPr sz="1950" b="1" dirty="0">
                <a:solidFill>
                  <a:srgbClr val="091E46"/>
                </a:solidFill>
                <a:latin typeface="Yu Gothic"/>
                <a:cs typeface="Yu Gothic"/>
              </a:rPr>
              <a:t>日</a:t>
            </a:r>
            <a:r>
              <a:rPr sz="1800" b="1" dirty="0">
                <a:solidFill>
                  <a:srgbClr val="091E46"/>
                </a:solidFill>
                <a:latin typeface="Yu Gothic"/>
                <a:cs typeface="Yu Gothic"/>
              </a:rPr>
              <a:t>（月</a:t>
            </a:r>
            <a:r>
              <a:rPr sz="1800" b="1" spc="-10" dirty="0">
                <a:solidFill>
                  <a:srgbClr val="091E46"/>
                </a:solidFill>
                <a:latin typeface="Yu Gothic"/>
                <a:cs typeface="Yu Gothic"/>
              </a:rPr>
              <a:t>）</a:t>
            </a:r>
            <a:r>
              <a:rPr sz="2350" b="1" spc="-10" dirty="0">
                <a:solidFill>
                  <a:srgbClr val="2D5C9E"/>
                </a:solidFill>
                <a:latin typeface="Arial"/>
                <a:cs typeface="Arial"/>
              </a:rPr>
              <a:t>13:00</a:t>
            </a:r>
            <a:r>
              <a:rPr sz="2350" b="1" spc="-10" dirty="0">
                <a:solidFill>
                  <a:srgbClr val="2D5C9E"/>
                </a:solidFill>
                <a:latin typeface="Yu Gothic"/>
                <a:cs typeface="Yu Gothic"/>
              </a:rPr>
              <a:t>～</a:t>
            </a:r>
            <a:r>
              <a:rPr sz="2350" b="1" spc="-65" dirty="0">
                <a:solidFill>
                  <a:srgbClr val="2D5C9E"/>
                </a:solidFill>
                <a:latin typeface="Yu Gothic"/>
                <a:cs typeface="Yu Gothic"/>
              </a:rPr>
              <a:t> </a:t>
            </a:r>
            <a:r>
              <a:rPr sz="1450" b="1" spc="-10" dirty="0">
                <a:solidFill>
                  <a:srgbClr val="2D5C9E"/>
                </a:solidFill>
                <a:latin typeface="Arial"/>
                <a:cs typeface="Arial"/>
              </a:rPr>
              <a:t>(</a:t>
            </a:r>
            <a:r>
              <a:rPr sz="1450" b="1" spc="-20" dirty="0">
                <a:solidFill>
                  <a:srgbClr val="2D5C9E"/>
                </a:solidFill>
                <a:latin typeface="Yu Gothic"/>
                <a:cs typeface="Yu Gothic"/>
              </a:rPr>
              <a:t>終了後 意見交換会</a:t>
            </a:r>
            <a:r>
              <a:rPr sz="1450" b="1" spc="-50" dirty="0">
                <a:solidFill>
                  <a:srgbClr val="2D5C9E"/>
                </a:solidFill>
                <a:latin typeface="Arial"/>
                <a:cs typeface="Arial"/>
              </a:rPr>
              <a:t>)</a:t>
            </a:r>
            <a:endParaRPr sz="14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13409" y="4729399"/>
            <a:ext cx="3701415" cy="702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400"/>
              </a:lnSpc>
              <a:spcBef>
                <a:spcPts val="95"/>
              </a:spcBef>
            </a:pPr>
            <a:r>
              <a:rPr sz="1800" b="1" spc="-30" dirty="0">
                <a:solidFill>
                  <a:srgbClr val="091E46"/>
                </a:solidFill>
                <a:latin typeface="Yu Gothic"/>
                <a:cs typeface="Yu Gothic"/>
              </a:rPr>
              <a:t>大阪公立大学 森之宮キャンパス </a:t>
            </a:r>
            <a:r>
              <a:rPr sz="1800" b="1" dirty="0">
                <a:solidFill>
                  <a:srgbClr val="091E46"/>
                </a:solidFill>
                <a:latin typeface="Arial"/>
                <a:cs typeface="Arial"/>
              </a:rPr>
              <a:t>3</a:t>
            </a:r>
            <a:r>
              <a:rPr sz="1800" b="1" spc="-50" dirty="0">
                <a:solidFill>
                  <a:srgbClr val="091E46"/>
                </a:solidFill>
                <a:latin typeface="Yu Gothic"/>
                <a:cs typeface="Yu Gothic"/>
              </a:rPr>
              <a:t>階</a:t>
            </a:r>
            <a:r>
              <a:rPr sz="1800" b="1" spc="-35" dirty="0">
                <a:solidFill>
                  <a:srgbClr val="091E46"/>
                </a:solidFill>
                <a:latin typeface="Yu Gothic"/>
                <a:cs typeface="Yu Gothic"/>
              </a:rPr>
              <a:t>講堂</a:t>
            </a:r>
            <a:endParaRPr sz="1800" dirty="0">
              <a:latin typeface="Yu Gothic"/>
              <a:cs typeface="Yu Gothic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78048" y="491809"/>
            <a:ext cx="1217430" cy="59314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056327" y="4502263"/>
            <a:ext cx="1415415" cy="261620"/>
          </a:xfrm>
          <a:prstGeom prst="rect">
            <a:avLst/>
          </a:prstGeom>
          <a:solidFill>
            <a:srgbClr val="396BB5"/>
          </a:solidFill>
        </p:spPr>
        <p:txBody>
          <a:bodyPr vert="horz" wrap="square" lIns="0" tIns="4381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345"/>
              </a:spcBef>
            </a:pPr>
            <a:r>
              <a:rPr sz="900" b="1" spc="-35" dirty="0">
                <a:solidFill>
                  <a:srgbClr val="FFFFFF"/>
                </a:solidFill>
                <a:latin typeface="Yu Gothic"/>
                <a:cs typeface="Yu Gothic"/>
              </a:rPr>
              <a:t>オンライン同時配信あり</a:t>
            </a:r>
            <a:endParaRPr sz="900">
              <a:latin typeface="Yu Gothic"/>
              <a:cs typeface="Yu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79747" y="4584567"/>
            <a:ext cx="678180" cy="338455"/>
          </a:xfrm>
          <a:prstGeom prst="rect">
            <a:avLst/>
          </a:prstGeom>
          <a:solidFill>
            <a:srgbClr val="091E46"/>
          </a:solidFill>
        </p:spPr>
        <p:txBody>
          <a:bodyPr vert="horz" wrap="square" lIns="0" tIns="4762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375"/>
              </a:spcBef>
              <a:tabLst>
                <a:tab pos="418465" algn="l"/>
              </a:tabLst>
            </a:pPr>
            <a:r>
              <a:rPr sz="1250" b="1" spc="-50" dirty="0">
                <a:solidFill>
                  <a:srgbClr val="FFFFFF"/>
                </a:solidFill>
                <a:latin typeface="Yu Gothic"/>
                <a:cs typeface="Yu Gothic"/>
              </a:rPr>
              <a:t>会</a:t>
            </a:r>
            <a:r>
              <a:rPr sz="1250" b="1" dirty="0">
                <a:solidFill>
                  <a:srgbClr val="FFFFFF"/>
                </a:solidFill>
                <a:latin typeface="Yu Gothic"/>
                <a:cs typeface="Yu Gothic"/>
              </a:rPr>
              <a:t>	</a:t>
            </a:r>
            <a:r>
              <a:rPr sz="1250" b="1" spc="-50" dirty="0">
                <a:solidFill>
                  <a:srgbClr val="FFFFFF"/>
                </a:solidFill>
                <a:latin typeface="Yu Gothic"/>
                <a:cs typeface="Yu Gothic"/>
              </a:rPr>
              <a:t>場</a:t>
            </a:r>
            <a:endParaRPr sz="1250">
              <a:latin typeface="Yu Gothic"/>
              <a:cs typeface="Yu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79747" y="4162319"/>
            <a:ext cx="678180" cy="340360"/>
          </a:xfrm>
          <a:prstGeom prst="rect">
            <a:avLst/>
          </a:prstGeom>
          <a:solidFill>
            <a:srgbClr val="091E46"/>
          </a:solidFill>
        </p:spPr>
        <p:txBody>
          <a:bodyPr vert="horz" wrap="square" lIns="0" tIns="4762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375"/>
              </a:spcBef>
              <a:tabLst>
                <a:tab pos="418465" algn="l"/>
              </a:tabLst>
            </a:pPr>
            <a:r>
              <a:rPr sz="1250" b="1" spc="-50" dirty="0">
                <a:solidFill>
                  <a:srgbClr val="FFFFFF"/>
                </a:solidFill>
                <a:latin typeface="Yu Gothic"/>
                <a:cs typeface="Yu Gothic"/>
              </a:rPr>
              <a:t>日</a:t>
            </a:r>
            <a:r>
              <a:rPr sz="1250" b="1" dirty="0">
                <a:solidFill>
                  <a:srgbClr val="FFFFFF"/>
                </a:solidFill>
                <a:latin typeface="Yu Gothic"/>
                <a:cs typeface="Yu Gothic"/>
              </a:rPr>
              <a:t>	</a:t>
            </a:r>
            <a:r>
              <a:rPr sz="1250" b="1" spc="-50" dirty="0">
                <a:solidFill>
                  <a:srgbClr val="FFFFFF"/>
                </a:solidFill>
                <a:latin typeface="Yu Gothic"/>
                <a:cs typeface="Yu Gothic"/>
              </a:rPr>
              <a:t>時</a:t>
            </a:r>
            <a:endParaRPr sz="1250">
              <a:latin typeface="Yu Gothic"/>
              <a:cs typeface="Yu Gothic"/>
            </a:endParaRPr>
          </a:p>
        </p:txBody>
      </p:sp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75300" y="6102910"/>
            <a:ext cx="961159" cy="792309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65303D4-C9A7-6E13-5863-6ACA90CCDE3D}"/>
              </a:ext>
            </a:extLst>
          </p:cNvPr>
          <p:cNvSpPr txBox="1"/>
          <p:nvPr/>
        </p:nvSpPr>
        <p:spPr>
          <a:xfrm flipH="1">
            <a:off x="6718300" y="6020585"/>
            <a:ext cx="358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0070C0"/>
                </a:solidFill>
              </a:rPr>
              <a:t>申込締切　</a:t>
            </a:r>
            <a:endParaRPr kumimoji="1" lang="en-US" altLang="ja-JP" dirty="0">
              <a:solidFill>
                <a:srgbClr val="0070C0"/>
              </a:solidFill>
            </a:endParaRPr>
          </a:p>
          <a:p>
            <a:r>
              <a:rPr kumimoji="1" lang="ja-JP" altLang="en-US" dirty="0"/>
              <a:t>対面参加：</a:t>
            </a:r>
            <a:r>
              <a:rPr kumimoji="1" lang="en-US" altLang="ja-JP" dirty="0"/>
              <a:t>8</a:t>
            </a:r>
            <a:r>
              <a:rPr kumimoji="1" lang="ja-JP" altLang="en-US" dirty="0"/>
              <a:t>月</a:t>
            </a:r>
            <a:r>
              <a:rPr kumimoji="1" lang="en-US" altLang="ja-JP" dirty="0"/>
              <a:t>12</a:t>
            </a:r>
            <a:r>
              <a:rPr kumimoji="1" lang="ja-JP" altLang="en-US" dirty="0"/>
              <a:t>日（水）</a:t>
            </a:r>
          </a:p>
          <a:p>
            <a:r>
              <a:rPr kumimoji="1" lang="ja-JP" altLang="en-US" dirty="0"/>
              <a:t>オンライン参加：</a:t>
            </a:r>
            <a:r>
              <a:rPr kumimoji="1" lang="en-US" altLang="ja-JP" dirty="0"/>
              <a:t>8</a:t>
            </a:r>
            <a:r>
              <a:rPr kumimoji="1" lang="ja-JP" altLang="en-US" dirty="0"/>
              <a:t>月</a:t>
            </a:r>
            <a:r>
              <a:rPr kumimoji="1" lang="en-US" altLang="ja-JP" dirty="0"/>
              <a:t>13</a:t>
            </a:r>
            <a:r>
              <a:rPr kumimoji="1" lang="ja-JP" altLang="en-US" dirty="0"/>
              <a:t>日（木）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F076F83-0841-D8BA-ADA7-3BFCB9F7C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713" y="1021127"/>
            <a:ext cx="7531587" cy="55205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8688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678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94</Words>
  <Application>Microsoft Office PowerPoint</Application>
  <PresentationFormat>ユーザー設定</PresentationFormat>
  <Paragraphs>20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Microsoft JhengHei</vt:lpstr>
      <vt:lpstr>MS Gothic</vt:lpstr>
      <vt:lpstr>SimSun</vt:lpstr>
      <vt:lpstr>Yu Gothic</vt:lpstr>
      <vt:lpstr>Arial</vt:lpstr>
      <vt:lpstr>Calibri</vt:lpstr>
      <vt:lpstr>Office Theme</vt:lpstr>
      <vt:lpstr>大阪公立大学の研究力 2026 ～未来への飛躍と新たな成長～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中百舌鳥</dc:creator>
  <cp:lastModifiedBy>大津谷　誠</cp:lastModifiedBy>
  <cp:revision>2</cp:revision>
  <dcterms:created xsi:type="dcterms:W3CDTF">2026-07-31T01:19:58Z</dcterms:created>
  <dcterms:modified xsi:type="dcterms:W3CDTF">2026-08-03T06:50:17Z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2026-07-31T00:00:00Z</vt:filetime>
  </property>
  <property fmtid="{D5CDD505-2E9C-101B-9397-08002B2CF9AE}" pid="4" name="LastSaved">
    <vt:filetime>2026-07-31T00:00:00Z</vt:filetime>
  </property>
  <property fmtid="{D5CDD505-2E9C-101B-9397-08002B2CF9AE}" pid="5" name="Producer">
    <vt:lpwstr>iLovePDF</vt:lpwstr>
  </property>
</Properties>
</file>