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12192000"/>
  <p:embeddedFontLst>
    <p:embeddedFont>
      <p:font typeface="MiSans" panose="020B0604020202020204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3" d="100"/>
          <a:sy n="103" d="100"/>
        </p:scale>
        <p:origin x="1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76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0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4:58:49-d1obcacup1d64eaacqf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" y="0"/>
            <a:ext cx="1217168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67730" y="2001520"/>
            <a:ext cx="4730750" cy="15678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Development of Retro-Reflective Materials for Building Coatings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1619250" y="2006600"/>
            <a:ext cx="3862070" cy="15081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600" b="1" dirty="0" smtClean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Research Introduction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7256145" y="5470696"/>
            <a:ext cx="3442335" cy="4001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Reporter: </a:t>
            </a:r>
            <a:r>
              <a:rPr lang="en-US" sz="2000" b="1" dirty="0" err="1" smtClean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Jihui</a:t>
            </a:r>
            <a:r>
              <a:rPr lang="en-US" sz="2000" b="1" dirty="0" smtClean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Yuan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1857100" y="5414854"/>
            <a:ext cx="2627630" cy="4001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Date：2025.07.21</a:t>
            </a:r>
            <a:endParaRPr lang="en-US" sz="1600" dirty="0"/>
          </a:p>
        </p:txBody>
      </p:sp>
      <p:pic>
        <p:nvPicPr>
          <p:cNvPr id="7" name="Image 1" descr="https://test-kimi-img.moonshot.cn/pub/slides/slides_tmpl/image/25-07-11-14:58:44-d1obc94up1d64eaacqe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001520"/>
            <a:ext cx="19050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4:59:22-d1obcikup1d64eaacqk0.jpeg"/>
          <p:cNvPicPr>
            <a:picLocks noChangeAspect="1"/>
          </p:cNvPicPr>
          <p:nvPr/>
        </p:nvPicPr>
        <p:blipFill>
          <a:blip r:embed="rId4"/>
          <a:srcRect l="15058" r="15058"/>
          <a:stretch/>
        </p:blipFill>
        <p:spPr>
          <a:xfrm>
            <a:off x="6355715" y="1633855"/>
            <a:ext cx="5835650" cy="42697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9450" y="2769870"/>
            <a:ext cx="3728085" cy="166814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After 485 days of outdoor exposure, the solar reflectance (</a:t>
            </a:r>
            <a:r>
              <a:rPr lang="en-US" sz="1600" dirty="0" smtClean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ρ</a:t>
            </a:r>
            <a:r>
              <a:rPr lang="en-US" sz="1600" baseline="-25000" dirty="0" smtClean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tmp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) remained at ~0.81, demonstrating excellent durability.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664210" y="2026285"/>
            <a:ext cx="3727450" cy="49403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Solar Reflectance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7866380" y="2783840"/>
            <a:ext cx="3728085" cy="12741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The retro-reflectance (</a:t>
            </a:r>
            <a:r>
              <a:rPr lang="en-US" sz="1600" dirty="0" err="1" smtClean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ρ</a:t>
            </a:r>
            <a:r>
              <a:rPr lang="en-US" sz="1600" baseline="-25000" dirty="0" err="1" smtClean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ret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) remained at ~0.44, with no surface degradation observed under a microscope.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7835900" y="2123440"/>
            <a:ext cx="3709670" cy="5022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Retro-Reflectance</a:t>
            </a:r>
            <a:endParaRPr lang="en-US" sz="1600" dirty="0"/>
          </a:p>
        </p:txBody>
      </p:sp>
      <p:pic>
        <p:nvPicPr>
          <p:cNvPr id="7" name="Image 1" descr="https://test-kimi-img.moonshot.cn/pub/slides/slides_tmpl/image/25-07-11-14:59:30-d1obckkup1d64eaacqm0.jpg"/>
          <p:cNvPicPr>
            <a:picLocks noChangeAspect="1"/>
          </p:cNvPicPr>
          <p:nvPr/>
        </p:nvPicPr>
        <p:blipFill>
          <a:blip r:embed="rId5"/>
          <a:srcRect l="30065" r="30065"/>
          <a:stretch/>
        </p:blipFill>
        <p:spPr>
          <a:xfrm>
            <a:off x="4665345" y="2045970"/>
            <a:ext cx="3010535" cy="360108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53415" y="637540"/>
            <a:ext cx="5702935" cy="5149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Outdoor Testing Results</a:t>
            </a:r>
            <a:endParaRPr lang="en-US" sz="1600" dirty="0"/>
          </a:p>
        </p:txBody>
      </p:sp>
      <p:pic>
        <p:nvPicPr>
          <p:cNvPr id="9" name="Image 2" descr="https://test-kimi-img.moonshot.cn/pub/slides/slides_tmpl/image/25-07-11-14:59:30-d1obckkup1d64eaacqm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753745" y="2693670"/>
            <a:ext cx="3751580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4:58:49-d1obcacup1d64eaacqg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0"/>
            <a:ext cx="12171680" cy="685800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7-11-14:59:04-d1obce4up1d64eaacqi0.jpeg"/>
          <p:cNvPicPr>
            <a:picLocks noChangeAspect="1"/>
          </p:cNvPicPr>
          <p:nvPr/>
        </p:nvPicPr>
        <p:blipFill>
          <a:blip r:embed="rId3"/>
          <a:srcRect t="31248" b="31248"/>
          <a:stretch/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pic>
        <p:nvPicPr>
          <p:cNvPr id="4" name="Image 2" descr="https://test-kimi-img.moonshot.cn/pub/slides/slides_tmpl/image/25-07-11-14:58:49-d1obcacup1d64eaacqg0.jpeg"/>
          <p:cNvPicPr>
            <a:picLocks noChangeAspect="1"/>
          </p:cNvPicPr>
          <p:nvPr/>
        </p:nvPicPr>
        <p:blipFill>
          <a:blip r:embed="rId5">
            <a:alphaModFix amt="10000"/>
          </a:blip>
          <a:srcRect t="37244" b="24949"/>
          <a:stretch/>
        </p:blipFill>
        <p:spPr>
          <a:xfrm>
            <a:off x="635" y="1621155"/>
            <a:ext cx="12191365" cy="345630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458595" y="3708400"/>
            <a:ext cx="9475470" cy="819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Urban Canyon Albedo Simulation</a:t>
            </a:r>
            <a:endParaRPr lang="en-US" sz="1600" dirty="0"/>
          </a:p>
        </p:txBody>
      </p:sp>
      <p:sp>
        <p:nvSpPr>
          <p:cNvPr id="6" name="Text 1"/>
          <p:cNvSpPr/>
          <p:nvPr/>
        </p:nvSpPr>
        <p:spPr>
          <a:xfrm>
            <a:off x="4784090" y="2274570"/>
            <a:ext cx="2824480" cy="143383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3415" y="637540"/>
            <a:ext cx="5702935" cy="5149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Simulation Results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2886075" y="2538730"/>
            <a:ext cx="8121650" cy="63380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 2D model showed that RRM on both walls (Case C) achieved the highest urban canyon albedo, outperforming diffuse and mirror materials.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2886075" y="1990725"/>
            <a:ext cx="8121015" cy="39608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Albedo Comparison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2886075" y="4650105"/>
            <a:ext cx="8121650" cy="63380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RRM effectively increases urban canyon albedo, reducing the urban heat island effect by reflecting more sunlight back to the source.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2886075" y="4102100"/>
            <a:ext cx="8121015" cy="39608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Impact on Urban Heat Islands</a:t>
            </a:r>
            <a:endParaRPr lang="en-US" sz="1600" dirty="0"/>
          </a:p>
        </p:txBody>
      </p:sp>
      <p:pic>
        <p:nvPicPr>
          <p:cNvPr id="7" name="Image 0" descr="https://test-kimi-img.moonshot.cn/pub/slides/slides_tmpl/image/25-07-11-14:59:13-d1obcgcup1d64eaacqj0.jpg"/>
          <p:cNvPicPr>
            <a:picLocks noChangeAspect="1"/>
          </p:cNvPicPr>
          <p:nvPr/>
        </p:nvPicPr>
        <p:blipFill>
          <a:blip r:embed="rId4"/>
          <a:srcRect l="16680" r="16680"/>
          <a:stretch/>
        </p:blipFill>
        <p:spPr>
          <a:xfrm>
            <a:off x="848995" y="1931035"/>
            <a:ext cx="1800000" cy="1800000"/>
          </a:xfrm>
          <a:prstGeom prst="rect">
            <a:avLst/>
          </a:prstGeom>
        </p:spPr>
      </p:pic>
      <p:pic>
        <p:nvPicPr>
          <p:cNvPr id="8" name="Image 1" descr="https://test-kimi-img.moonshot.cn/pub/slides/slides_tmpl/image/25-07-11-14:59:49-d1obcpcup1d64eaacqs0.jpg"/>
          <p:cNvPicPr>
            <a:picLocks noChangeAspect="1"/>
          </p:cNvPicPr>
          <p:nvPr/>
        </p:nvPicPr>
        <p:blipFill>
          <a:blip r:embed="rId5"/>
          <a:srcRect l="16645" r="16645"/>
          <a:stretch/>
        </p:blipFill>
        <p:spPr>
          <a:xfrm>
            <a:off x="848995" y="4060190"/>
            <a:ext cx="180000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4:58:49-d1obcacup1d64eaacqg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0"/>
            <a:ext cx="12171680" cy="685800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7-11-14:59:04-d1obce4up1d64eaacqi0.jpeg"/>
          <p:cNvPicPr>
            <a:picLocks noChangeAspect="1"/>
          </p:cNvPicPr>
          <p:nvPr/>
        </p:nvPicPr>
        <p:blipFill>
          <a:blip r:embed="rId3"/>
          <a:srcRect t="31248" b="31248"/>
          <a:stretch/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pic>
        <p:nvPicPr>
          <p:cNvPr id="4" name="Image 2" descr="https://test-kimi-img.moonshot.cn/pub/slides/slides_tmpl/image/25-07-11-14:58:49-d1obcacup1d64eaacqg0.jpeg"/>
          <p:cNvPicPr>
            <a:picLocks noChangeAspect="1"/>
          </p:cNvPicPr>
          <p:nvPr/>
        </p:nvPicPr>
        <p:blipFill>
          <a:blip r:embed="rId5">
            <a:alphaModFix amt="10000"/>
          </a:blip>
          <a:srcRect t="37244" b="24949"/>
          <a:stretch/>
        </p:blipFill>
        <p:spPr>
          <a:xfrm>
            <a:off x="635" y="1621155"/>
            <a:ext cx="12191365" cy="345630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458595" y="3708400"/>
            <a:ext cx="9475470" cy="819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Thermal Load Simulation</a:t>
            </a:r>
            <a:endParaRPr lang="en-US" sz="1600" dirty="0"/>
          </a:p>
        </p:txBody>
      </p:sp>
      <p:sp>
        <p:nvSpPr>
          <p:cNvPr id="6" name="Text 1"/>
          <p:cNvSpPr/>
          <p:nvPr/>
        </p:nvSpPr>
        <p:spPr>
          <a:xfrm>
            <a:off x="4784090" y="2274570"/>
            <a:ext cx="2824480" cy="143383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2935" y="598170"/>
            <a:ext cx="6907530" cy="5149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Energy Savings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648335" y="2424430"/>
            <a:ext cx="3653155" cy="19508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 Shanghai, buildings with RRM coatings experienced a 19% reduction in annual cooling loads, with cooling loads decreasing by 13-15% in summer.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648335" y="1720850"/>
            <a:ext cx="3811270" cy="48756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Cooling Load Reduction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7816850" y="2424430"/>
            <a:ext cx="3653155" cy="19508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Heating loads increased by 5-7% in winter, but the net annual thermal load reduction was 4.3%, with CO₂ emissions reduced by ~3.3 kg/m²-year.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816850" y="1720850"/>
            <a:ext cx="3811270" cy="48756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Heating Load Increase</a:t>
            </a:r>
            <a:endParaRPr lang="en-US" sz="1600" dirty="0"/>
          </a:p>
        </p:txBody>
      </p:sp>
      <p:pic>
        <p:nvPicPr>
          <p:cNvPr id="7" name="Image 0" descr="https://test-kimi-img.moonshot.cn/pub/slides/slides_tmpl/image/25-07-11-14:59:47-d1obcosup1d64eaacqq0.jpg"/>
          <p:cNvPicPr>
            <a:picLocks noChangeAspect="1"/>
          </p:cNvPicPr>
          <p:nvPr/>
        </p:nvPicPr>
        <p:blipFill>
          <a:blip r:embed="rId4"/>
          <a:srcRect l="27001" r="27001"/>
          <a:stretch/>
        </p:blipFill>
        <p:spPr>
          <a:xfrm>
            <a:off x="4688840" y="1642745"/>
            <a:ext cx="2803525" cy="4062730"/>
          </a:xfrm>
          <a:prstGeom prst="rect">
            <a:avLst/>
          </a:prstGeom>
        </p:spPr>
      </p:pic>
      <p:pic>
        <p:nvPicPr>
          <p:cNvPr id="8" name="Image 1" descr="https://test-kimi-img.moonshot.cn/pub/slides/slides_tmpl/image/25-07-11-14:58:49-d1obcacup1d64eaacqg0.jpeg"/>
          <p:cNvPicPr>
            <a:picLocks noChangeAspect="1"/>
          </p:cNvPicPr>
          <p:nvPr/>
        </p:nvPicPr>
        <p:blipFill>
          <a:blip r:embed="rId5">
            <a:alphaModFix amt="34000"/>
          </a:blip>
          <a:srcRect t="46513" b="46513"/>
          <a:stretch/>
        </p:blipFill>
        <p:spPr>
          <a:xfrm>
            <a:off x="0" y="6290945"/>
            <a:ext cx="12191365" cy="5676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4:58:49-d1obcacup1d64eaacqg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0"/>
            <a:ext cx="12171680" cy="685800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7-11-14:59:04-d1obce4up1d64eaacqi0.jpeg"/>
          <p:cNvPicPr>
            <a:picLocks noChangeAspect="1"/>
          </p:cNvPicPr>
          <p:nvPr/>
        </p:nvPicPr>
        <p:blipFill>
          <a:blip r:embed="rId3"/>
          <a:srcRect t="31248" b="31248"/>
          <a:stretch/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pic>
        <p:nvPicPr>
          <p:cNvPr id="4" name="Image 2" descr="https://test-kimi-img.moonshot.cn/pub/slides/slides_tmpl/image/25-07-11-14:58:49-d1obcacup1d64eaacqg0.jpeg"/>
          <p:cNvPicPr>
            <a:picLocks noChangeAspect="1"/>
          </p:cNvPicPr>
          <p:nvPr/>
        </p:nvPicPr>
        <p:blipFill>
          <a:blip r:embed="rId5">
            <a:alphaModFix amt="10000"/>
          </a:blip>
          <a:srcRect t="37244" b="24949"/>
          <a:stretch/>
        </p:blipFill>
        <p:spPr>
          <a:xfrm>
            <a:off x="635" y="1621155"/>
            <a:ext cx="12191365" cy="345630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458595" y="3708400"/>
            <a:ext cx="9475470" cy="819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Conclusions</a:t>
            </a:r>
            <a:endParaRPr lang="en-US" sz="1600" dirty="0"/>
          </a:p>
        </p:txBody>
      </p:sp>
      <p:sp>
        <p:nvSpPr>
          <p:cNvPr id="6" name="Text 1"/>
          <p:cNvSpPr/>
          <p:nvPr/>
        </p:nvSpPr>
        <p:spPr>
          <a:xfrm>
            <a:off x="4784090" y="2274570"/>
            <a:ext cx="2824480" cy="143383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07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4:59:23-d1obcisup1d64eaacqkg.jpeg"/>
          <p:cNvPicPr>
            <a:picLocks noChangeAspect="1"/>
          </p:cNvPicPr>
          <p:nvPr/>
        </p:nvPicPr>
        <p:blipFill>
          <a:blip r:embed="rId4">
            <a:alphaModFix amt="43000"/>
          </a:blip>
          <a:srcRect t="34450" b="34450"/>
          <a:stretch/>
        </p:blipFill>
        <p:spPr>
          <a:xfrm>
            <a:off x="0" y="1633855"/>
            <a:ext cx="12191365" cy="2586355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7-11-14:59:30-d1obckkup1d64eaacqm0.jpg"/>
          <p:cNvPicPr>
            <a:picLocks noChangeAspect="1"/>
          </p:cNvPicPr>
          <p:nvPr/>
        </p:nvPicPr>
        <p:blipFill>
          <a:blip r:embed="rId5"/>
          <a:srcRect t="20862" b="20862"/>
          <a:stretch/>
        </p:blipFill>
        <p:spPr>
          <a:xfrm>
            <a:off x="0" y="0"/>
            <a:ext cx="12192000" cy="338963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35336" y="809874"/>
            <a:ext cx="3772140" cy="6124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Summary of Findings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836930" y="4357370"/>
            <a:ext cx="4747260" cy="102393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The developed RRM with a glass covering maintained high reflectance for over 485 days, outperforming other materials in durability tests.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836930" y="3589020"/>
            <a:ext cx="4747895" cy="3657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Durability and Performance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503670" y="4357370"/>
            <a:ext cx="4747260" cy="13652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RRM effectively reduces cooling loads and urban heat islands, with a net reduction in annual thermal loads and CO₂ emissions, making it a promising solution for urban environments.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6503670" y="3589020"/>
            <a:ext cx="4747895" cy="3657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Energy and Environmental Benefits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4:58:49-d1obcacup1d64eaacqg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0"/>
            <a:ext cx="12171680" cy="685800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7-11-14:59:04-d1obce4up1d64eaacqi0.jpeg"/>
          <p:cNvPicPr>
            <a:picLocks noChangeAspect="1"/>
          </p:cNvPicPr>
          <p:nvPr/>
        </p:nvPicPr>
        <p:blipFill>
          <a:blip r:embed="rId3"/>
          <a:srcRect t="31248" b="31248"/>
          <a:stretch/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pic>
        <p:nvPicPr>
          <p:cNvPr id="4" name="Image 2" descr="https://test-kimi-img.moonshot.cn/pub/slides/slides_tmpl/image/25-07-11-14:58:49-d1obcacup1d64eaacqg0.jpeg"/>
          <p:cNvPicPr>
            <a:picLocks noChangeAspect="1"/>
          </p:cNvPicPr>
          <p:nvPr/>
        </p:nvPicPr>
        <p:blipFill>
          <a:blip r:embed="rId5">
            <a:alphaModFix amt="10000"/>
          </a:blip>
          <a:srcRect t="37244" b="24949"/>
          <a:stretch/>
        </p:blipFill>
        <p:spPr>
          <a:xfrm>
            <a:off x="635" y="1621155"/>
            <a:ext cx="12191365" cy="345630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458595" y="3708400"/>
            <a:ext cx="9475470" cy="819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Future Work</a:t>
            </a:r>
            <a:endParaRPr lang="en-US" sz="1600" dirty="0"/>
          </a:p>
        </p:txBody>
      </p:sp>
      <p:sp>
        <p:nvSpPr>
          <p:cNvPr id="6" name="Text 1"/>
          <p:cNvSpPr/>
          <p:nvPr/>
        </p:nvSpPr>
        <p:spPr>
          <a:xfrm>
            <a:off x="4784090" y="2274570"/>
            <a:ext cx="2824480" cy="143383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08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4:59:43-d1obcnsup1d64eaacqpg.jpeg"/>
          <p:cNvPicPr>
            <a:picLocks noChangeAspect="1"/>
          </p:cNvPicPr>
          <p:nvPr/>
        </p:nvPicPr>
        <p:blipFill>
          <a:blip r:embed="rId4">
            <a:alphaModFix amt="10000"/>
          </a:blip>
          <a:srcRect t="7870" b="7870"/>
          <a:stretch/>
        </p:blipFill>
        <p:spPr>
          <a:xfrm>
            <a:off x="0" y="-1270"/>
            <a:ext cx="12192000" cy="685927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82930" y="0"/>
            <a:ext cx="11609070" cy="6254750"/>
          </a:xfrm>
          <a:prstGeom prst="rect">
            <a:avLst/>
          </a:prstGeom>
          <a:solidFill>
            <a:srgbClr val="FFFFFF">
              <a:alpha val="8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82930" y="0"/>
            <a:ext cx="11609070" cy="625475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5" name="Image 1" descr="https://test-kimi-img.moonshot.cn/pub/slides/slides_tmpl/image/25-07-11-14:59:22-d1obcikup1d64eaacqk0.jpeg"/>
          <p:cNvPicPr>
            <a:picLocks noChangeAspect="1"/>
          </p:cNvPicPr>
          <p:nvPr/>
        </p:nvPicPr>
        <p:blipFill>
          <a:blip r:embed="rId5"/>
          <a:srcRect t="42656" b="42656"/>
          <a:stretch/>
        </p:blipFill>
        <p:spPr>
          <a:xfrm>
            <a:off x="582930" y="563880"/>
            <a:ext cx="11608435" cy="87185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69975" y="724535"/>
            <a:ext cx="5194300" cy="5149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Research Directions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1095375" y="2680820"/>
            <a:ext cx="2525155" cy="166814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Continue testing RRM durability beyond 485 days to further validate long-term performance.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1095375" y="1624965"/>
            <a:ext cx="3152140" cy="10515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Extended Durability Testing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4615816" y="2604770"/>
            <a:ext cx="2483142" cy="2062103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Develop additional RRM formulations to optimize performance and explore applications beyond vertical walls.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615815" y="1624965"/>
            <a:ext cx="3152140" cy="10515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New Formulations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8136255" y="2604770"/>
            <a:ext cx="3152140" cy="1623393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Conduct field testing in real urban environments to assess practical benefits and challenges.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8136255" y="1624965"/>
            <a:ext cx="3152140" cy="10521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Real-World Applications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4:59:52-d1obcq4up1d64eaacqu0.jpeg"/>
          <p:cNvPicPr>
            <a:picLocks noChangeAspect="1"/>
          </p:cNvPicPr>
          <p:nvPr/>
        </p:nvPicPr>
        <p:blipFill>
          <a:blip r:embed="rId4">
            <a:alphaModFix amt="25000"/>
          </a:blip>
          <a:srcRect t="10766" b="10766"/>
          <a:stretch/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989455" y="1711960"/>
            <a:ext cx="8504555" cy="1076960"/>
          </a:xfrm>
          <a:prstGeom prst="rect">
            <a:avLst/>
          </a:prstGeom>
          <a:noFill/>
          <a:ln/>
        </p:spPr>
        <p:txBody>
          <a:bodyPr wrap="square" lIns="99695" tIns="49784" rIns="99695" bIns="49784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0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THANKYOU</a:t>
            </a:r>
            <a:endParaRPr lang="en-US" sz="16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汉仪雅酷黑简" pitchFamily="34" charset="0"/>
                <a:ea typeface="汉仪雅酷黑简" pitchFamily="34" charset="-122"/>
                <a:cs typeface="汉仪雅酷黑简" pitchFamily="34" charset="-120"/>
              </a:rPr>
              <a:t> 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3254693" y="3040380"/>
            <a:ext cx="5974080" cy="818515"/>
          </a:xfrm>
          <a:prstGeom prst="rect">
            <a:avLst/>
          </a:prstGeom>
          <a:noFill/>
          <a:ln/>
        </p:spPr>
        <p:txBody>
          <a:bodyPr wrap="square" lIns="99695" tIns="49784" rIns="99695" bIns="49784" rtlCol="0" anchor="t"/>
          <a:lstStyle/>
          <a:p>
            <a:pPr marL="0" indent="0" algn="ctr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6586854" y="4418330"/>
            <a:ext cx="3212053" cy="4001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Reporter: </a:t>
            </a:r>
            <a:r>
              <a:rPr lang="en-US" sz="2000" b="1" dirty="0" err="1" smtClean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Jihui</a:t>
            </a:r>
            <a:r>
              <a:rPr lang="en-US" sz="2000" b="1" dirty="0" smtClean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Yuan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3175" y="4418330"/>
            <a:ext cx="2762250" cy="4001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Date：2025.07.21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 flipH="1">
            <a:off x="3813175" y="4072890"/>
            <a:ext cx="4846955" cy="1841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4:58:49-d1obcacup1d64eaacqg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0"/>
            <a:ext cx="12171680" cy="685800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7-11-14:58:51-d1obcasup1d64eaacqh0.jpg"/>
          <p:cNvPicPr>
            <a:picLocks noChangeAspect="1"/>
          </p:cNvPicPr>
          <p:nvPr/>
        </p:nvPicPr>
        <p:blipFill>
          <a:blip r:embed="rId5"/>
          <a:srcRect l="29788" r="29788"/>
          <a:stretch/>
        </p:blipFill>
        <p:spPr>
          <a:xfrm>
            <a:off x="2167255" y="1007470"/>
            <a:ext cx="3383280" cy="434022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778625" y="682985"/>
            <a:ext cx="4511040" cy="8051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Introduction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6805930" y="1415775"/>
            <a:ext cx="4483735" cy="7029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RRM vs Traditional Materials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6257925" y="939525"/>
            <a:ext cx="490855" cy="4819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259195" y="1665965"/>
            <a:ext cx="490855" cy="432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6788785" y="2139040"/>
            <a:ext cx="4500880" cy="7029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RRM Development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6259195" y="2389230"/>
            <a:ext cx="490855" cy="45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6790055" y="3038200"/>
            <a:ext cx="4525010" cy="6102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Durability Testing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6259195" y="3132180"/>
            <a:ext cx="490855" cy="436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6778625" y="3883934"/>
            <a:ext cx="5289756" cy="5308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Urban Canyon Albedo Simulation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259195" y="3946885"/>
            <a:ext cx="490855" cy="4343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14" name="Shape 10"/>
          <p:cNvSpPr/>
          <p:nvPr/>
        </p:nvSpPr>
        <p:spPr>
          <a:xfrm flipV="1">
            <a:off x="6121400" y="939524"/>
            <a:ext cx="0" cy="5263567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15" name="Text 11"/>
          <p:cNvSpPr/>
          <p:nvPr/>
        </p:nvSpPr>
        <p:spPr>
          <a:xfrm>
            <a:off x="6778625" y="4683485"/>
            <a:ext cx="4439920" cy="5308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Thermal Load Simulation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6257925" y="4731745"/>
            <a:ext cx="490855" cy="4343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  <p:sp>
        <p:nvSpPr>
          <p:cNvPr id="17" name="Text 13"/>
          <p:cNvSpPr/>
          <p:nvPr/>
        </p:nvSpPr>
        <p:spPr>
          <a:xfrm>
            <a:off x="1075690" y="1050650"/>
            <a:ext cx="930275" cy="19367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目录</a:t>
            </a: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 rot="5400000">
            <a:off x="302260" y="4042770"/>
            <a:ext cx="2437765" cy="3718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sp>
        <p:nvSpPr>
          <p:cNvPr id="19" name="Text 11"/>
          <p:cNvSpPr/>
          <p:nvPr/>
        </p:nvSpPr>
        <p:spPr>
          <a:xfrm>
            <a:off x="6779895" y="5299435"/>
            <a:ext cx="4439920" cy="5308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Conclusions</a:t>
            </a:r>
            <a:endParaRPr lang="en-US" sz="1600" dirty="0"/>
          </a:p>
        </p:txBody>
      </p:sp>
      <p:sp>
        <p:nvSpPr>
          <p:cNvPr id="20" name="Text 12"/>
          <p:cNvSpPr/>
          <p:nvPr/>
        </p:nvSpPr>
        <p:spPr>
          <a:xfrm>
            <a:off x="6259195" y="5347695"/>
            <a:ext cx="490855" cy="4343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07</a:t>
            </a:r>
            <a:endParaRPr lang="en-US" sz="1600" dirty="0"/>
          </a:p>
        </p:txBody>
      </p:sp>
      <p:sp>
        <p:nvSpPr>
          <p:cNvPr id="23" name="Text 11"/>
          <p:cNvSpPr/>
          <p:nvPr/>
        </p:nvSpPr>
        <p:spPr>
          <a:xfrm>
            <a:off x="6814185" y="5867125"/>
            <a:ext cx="4439920" cy="5308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Future Work</a:t>
            </a:r>
          </a:p>
        </p:txBody>
      </p:sp>
      <p:sp>
        <p:nvSpPr>
          <p:cNvPr id="24" name="Text 12"/>
          <p:cNvSpPr/>
          <p:nvPr/>
        </p:nvSpPr>
        <p:spPr>
          <a:xfrm>
            <a:off x="6269355" y="5915385"/>
            <a:ext cx="490855" cy="4343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08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4:58:49-d1obcacup1d64eaacqg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0"/>
            <a:ext cx="12171680" cy="685800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7-11-14:59:04-d1obce4up1d64eaacqi0.jpeg"/>
          <p:cNvPicPr>
            <a:picLocks noChangeAspect="1"/>
          </p:cNvPicPr>
          <p:nvPr/>
        </p:nvPicPr>
        <p:blipFill>
          <a:blip r:embed="rId3"/>
          <a:srcRect t="31248" b="31248"/>
          <a:stretch/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pic>
        <p:nvPicPr>
          <p:cNvPr id="4" name="Image 2" descr="https://test-kimi-img.moonshot.cn/pub/slides/slides_tmpl/image/25-07-11-14:58:49-d1obcacup1d64eaacqg0.jpeg"/>
          <p:cNvPicPr>
            <a:picLocks noChangeAspect="1"/>
          </p:cNvPicPr>
          <p:nvPr/>
        </p:nvPicPr>
        <p:blipFill>
          <a:blip r:embed="rId5">
            <a:alphaModFix amt="10000"/>
          </a:blip>
          <a:srcRect t="37244" b="24949"/>
          <a:stretch/>
        </p:blipFill>
        <p:spPr>
          <a:xfrm>
            <a:off x="635" y="1621155"/>
            <a:ext cx="12191365" cy="345630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458595" y="3708400"/>
            <a:ext cx="9475470" cy="819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Introduction</a:t>
            </a:r>
            <a:endParaRPr lang="en-US" sz="1600" dirty="0"/>
          </a:p>
        </p:txBody>
      </p:sp>
      <p:sp>
        <p:nvSpPr>
          <p:cNvPr id="6" name="Text 1"/>
          <p:cNvSpPr/>
          <p:nvPr/>
        </p:nvSpPr>
        <p:spPr>
          <a:xfrm>
            <a:off x="4784090" y="2274570"/>
            <a:ext cx="2824480" cy="143383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4:59:31-d1obcksup1d64eaacqn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380" y="1115060"/>
            <a:ext cx="3488055" cy="478917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39800" y="1235075"/>
            <a:ext cx="2677795" cy="14941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Urban Heat Island Mitigation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4708525" y="2408555"/>
            <a:ext cx="2925445" cy="32937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Buildings contribute to ~50% of urban heat emissions, exacerbating urban heat islands. High solar reflectivity materials are essential for reducing cooling energy demand and improving air quality.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733925" y="1264920"/>
            <a:ext cx="2716530" cy="9982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Heat Emissions from Buildings</a:t>
            </a:r>
            <a:endParaRPr lang="en-US" sz="1600" dirty="0"/>
          </a:p>
        </p:txBody>
      </p:sp>
      <p:pic>
        <p:nvPicPr>
          <p:cNvPr id="6" name="Image 1" descr="https://test-kimi-img.moonshot.cn/pub/slides/slides_tmpl/image/25-07-11-14:59:31-d1obcksup1d64eaacqn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480" y="1115060"/>
            <a:ext cx="3488055" cy="478917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302625" y="2408555"/>
            <a:ext cx="2925445" cy="32937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Retro-reflective materials (RRM) reflect light back to its source, unlike traditional diffuse reflective materials. This unique property can significantly reduce heat transfer to neighboring areas.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8328025" y="1264920"/>
            <a:ext cx="2716530" cy="9982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RRM Concept</a:t>
            </a:r>
            <a:endParaRPr lang="en-US" sz="1600" dirty="0"/>
          </a:p>
        </p:txBody>
      </p:sp>
      <p:pic>
        <p:nvPicPr>
          <p:cNvPr id="9" name="Image 2" descr="https://test-kimi-img.moonshot.cn/pub/slides/slides_tmpl/image/25-07-11-14:59:32-d1obcl4up1d64eaacq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270" y="3067685"/>
            <a:ext cx="3773805" cy="28365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4:58:49-d1obcacup1d64eaacqg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0"/>
            <a:ext cx="12171680" cy="685800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7-11-14:59:04-d1obce4up1d64eaacqi0.jpeg"/>
          <p:cNvPicPr>
            <a:picLocks noChangeAspect="1"/>
          </p:cNvPicPr>
          <p:nvPr/>
        </p:nvPicPr>
        <p:blipFill>
          <a:blip r:embed="rId3"/>
          <a:srcRect t="31248" b="31248"/>
          <a:stretch/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pic>
        <p:nvPicPr>
          <p:cNvPr id="4" name="Image 2" descr="https://test-kimi-img.moonshot.cn/pub/slides/slides_tmpl/image/25-07-11-14:58:49-d1obcacup1d64eaacqg0.jpeg"/>
          <p:cNvPicPr>
            <a:picLocks noChangeAspect="1"/>
          </p:cNvPicPr>
          <p:nvPr/>
        </p:nvPicPr>
        <p:blipFill>
          <a:blip r:embed="rId5">
            <a:alphaModFix amt="10000"/>
          </a:blip>
          <a:srcRect t="37244" b="24949"/>
          <a:stretch/>
        </p:blipFill>
        <p:spPr>
          <a:xfrm>
            <a:off x="635" y="1621155"/>
            <a:ext cx="12191365" cy="345630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458595" y="3708400"/>
            <a:ext cx="9475470" cy="819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RRM vs Traditional Materials</a:t>
            </a:r>
            <a:endParaRPr lang="en-US" sz="1600" dirty="0"/>
          </a:p>
        </p:txBody>
      </p:sp>
      <p:sp>
        <p:nvSpPr>
          <p:cNvPr id="6" name="Text 1"/>
          <p:cNvSpPr/>
          <p:nvPr/>
        </p:nvSpPr>
        <p:spPr>
          <a:xfrm>
            <a:off x="4784090" y="2274570"/>
            <a:ext cx="2824480" cy="143383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4:59:22-d1obcikup1d64eaacqk0.jpeg"/>
          <p:cNvPicPr>
            <a:picLocks noChangeAspect="1"/>
          </p:cNvPicPr>
          <p:nvPr/>
        </p:nvPicPr>
        <p:blipFill>
          <a:blip r:embed="rId4"/>
          <a:srcRect l="15058" r="15058"/>
          <a:stretch/>
        </p:blipFill>
        <p:spPr>
          <a:xfrm>
            <a:off x="6355715" y="1633855"/>
            <a:ext cx="5835650" cy="42697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9450" y="2769870"/>
            <a:ext cx="3728085" cy="19508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Diffuse reflection scatters light in multiple directions, leading to higher heat absorption by surrounding surfaces. This is less effective in reducing urban heat islands.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664210" y="2026285"/>
            <a:ext cx="3727450" cy="49403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Diffuse Reflection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7866380" y="2783840"/>
            <a:ext cx="3728085" cy="156071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RRM reflects light back to its source, minimizing heat transfer to adjacent buildings and roads. This enhances urban canyon albedo more effectively.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7835900" y="2123440"/>
            <a:ext cx="3709670" cy="5022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Retro-Reflection</a:t>
            </a:r>
            <a:endParaRPr lang="en-US" sz="1600" dirty="0"/>
          </a:p>
        </p:txBody>
      </p:sp>
      <p:pic>
        <p:nvPicPr>
          <p:cNvPr id="7" name="Image 1" descr="https://test-kimi-img.moonshot.cn/pub/slides/slides_tmpl/image/25-07-11-14:59:30-d1obckkup1d64eaacqm0.jpg"/>
          <p:cNvPicPr>
            <a:picLocks noChangeAspect="1"/>
          </p:cNvPicPr>
          <p:nvPr/>
        </p:nvPicPr>
        <p:blipFill>
          <a:blip r:embed="rId5"/>
          <a:srcRect l="30065" r="30065"/>
          <a:stretch/>
        </p:blipFill>
        <p:spPr>
          <a:xfrm>
            <a:off x="4665345" y="2045970"/>
            <a:ext cx="3010535" cy="360108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53415" y="637540"/>
            <a:ext cx="5702935" cy="5149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Reflection Mechanisms</a:t>
            </a:r>
            <a:endParaRPr lang="en-US" sz="1600" dirty="0"/>
          </a:p>
        </p:txBody>
      </p:sp>
      <p:pic>
        <p:nvPicPr>
          <p:cNvPr id="9" name="Image 2" descr="https://test-kimi-img.moonshot.cn/pub/slides/slides_tmpl/image/25-07-11-14:59:30-d1obckkup1d64eaacqm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753745" y="2693670"/>
            <a:ext cx="3751580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4:58:49-d1obcacup1d64eaacqg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0"/>
            <a:ext cx="12171680" cy="685800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7-11-14:59:04-d1obce4up1d64eaacqi0.jpeg"/>
          <p:cNvPicPr>
            <a:picLocks noChangeAspect="1"/>
          </p:cNvPicPr>
          <p:nvPr/>
        </p:nvPicPr>
        <p:blipFill>
          <a:blip r:embed="rId3"/>
          <a:srcRect t="31248" b="31248"/>
          <a:stretch/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pic>
        <p:nvPicPr>
          <p:cNvPr id="4" name="Image 2" descr="https://test-kimi-img.moonshot.cn/pub/slides/slides_tmpl/image/25-07-11-14:58:49-d1obcacup1d64eaacqg0.jpeg"/>
          <p:cNvPicPr>
            <a:picLocks noChangeAspect="1"/>
          </p:cNvPicPr>
          <p:nvPr/>
        </p:nvPicPr>
        <p:blipFill>
          <a:blip r:embed="rId5">
            <a:alphaModFix amt="10000"/>
          </a:blip>
          <a:srcRect t="37244" b="24949"/>
          <a:stretch/>
        </p:blipFill>
        <p:spPr>
          <a:xfrm>
            <a:off x="635" y="1621155"/>
            <a:ext cx="12191365" cy="345630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458595" y="3708400"/>
            <a:ext cx="9475470" cy="819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RRM Development</a:t>
            </a:r>
            <a:endParaRPr lang="en-US" sz="1600" dirty="0"/>
          </a:p>
        </p:txBody>
      </p:sp>
      <p:sp>
        <p:nvSpPr>
          <p:cNvPr id="6" name="Text 1"/>
          <p:cNvSpPr/>
          <p:nvPr/>
        </p:nvSpPr>
        <p:spPr>
          <a:xfrm>
            <a:off x="4784090" y="2274570"/>
            <a:ext cx="2824480" cy="143383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4:59:23-d1obcisup1d64eaacqkg.jpeg"/>
          <p:cNvPicPr>
            <a:picLocks noChangeAspect="1"/>
          </p:cNvPicPr>
          <p:nvPr/>
        </p:nvPicPr>
        <p:blipFill>
          <a:blip r:embed="rId4">
            <a:alphaModFix amt="28000"/>
          </a:blip>
          <a:srcRect t="10042" b="10042"/>
          <a:stretch/>
        </p:blipFill>
        <p:spPr>
          <a:xfrm>
            <a:off x="0" y="1819275"/>
            <a:ext cx="7774305" cy="423799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3895" y="2450465"/>
            <a:ext cx="5411470" cy="59729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The new RRM features a glass covering with high transmittance and strength, ensuring durability and high reflective luminance.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683895" y="2022475"/>
            <a:ext cx="6108700" cy="4387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Glass Covering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684530" y="4351655"/>
            <a:ext cx="5411470" cy="59729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Plastic micro-prisms with cubic corners replace traditional glass beads, providing a white appearance and strong UV resistance.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84530" y="3923665"/>
            <a:ext cx="6108700" cy="4387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Plastic Micro-Prisms</a:t>
            </a:r>
            <a:endParaRPr lang="en-US" sz="1600" dirty="0"/>
          </a:p>
        </p:txBody>
      </p:sp>
      <p:pic>
        <p:nvPicPr>
          <p:cNvPr id="7" name="Image 1" descr="https://test-kimi-img.moonshot.cn/pub/slides/slides_tmpl/image/25-07-11-14:59:30-d1obckkup1d64eaacqm0.jpg"/>
          <p:cNvPicPr>
            <a:picLocks noChangeAspect="1"/>
          </p:cNvPicPr>
          <p:nvPr/>
        </p:nvPicPr>
        <p:blipFill>
          <a:blip r:embed="rId5"/>
          <a:srcRect l="19238" r="19238"/>
          <a:stretch/>
        </p:blipFill>
        <p:spPr>
          <a:xfrm>
            <a:off x="7127875" y="2162810"/>
            <a:ext cx="4495800" cy="348551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115945" y="838200"/>
            <a:ext cx="8517890" cy="47545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Material Composition</a:t>
            </a:r>
            <a:endParaRPr lang="en-US" sz="1600" dirty="0"/>
          </a:p>
        </p:txBody>
      </p:sp>
      <p:pic>
        <p:nvPicPr>
          <p:cNvPr id="9" name="Image 2" descr="https://test-kimi-img.moonshot.cn/pub/slides/slides_tmpl/image/25-07-11-14:59:09-d1obcfcup1d64eaacqig.jpg"/>
          <p:cNvPicPr>
            <a:picLocks noChangeAspect="1"/>
          </p:cNvPicPr>
          <p:nvPr/>
        </p:nvPicPr>
        <p:blipFill>
          <a:blip r:embed="rId6"/>
          <a:srcRect t="3708" b="3708"/>
          <a:stretch/>
        </p:blipFill>
        <p:spPr>
          <a:xfrm>
            <a:off x="785495" y="744220"/>
            <a:ext cx="2243455" cy="12020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4:58:49-d1obcacup1d64eaacqg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0"/>
            <a:ext cx="12171680" cy="685800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7-11-14:59:04-d1obce4up1d64eaacqi0.jpeg"/>
          <p:cNvPicPr>
            <a:picLocks noChangeAspect="1"/>
          </p:cNvPicPr>
          <p:nvPr/>
        </p:nvPicPr>
        <p:blipFill>
          <a:blip r:embed="rId3"/>
          <a:srcRect t="31248" b="31248"/>
          <a:stretch/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pic>
        <p:nvPicPr>
          <p:cNvPr id="4" name="Image 2" descr="https://test-kimi-img.moonshot.cn/pub/slides/slides_tmpl/image/25-07-11-14:58:49-d1obcacup1d64eaacqg0.jpeg"/>
          <p:cNvPicPr>
            <a:picLocks noChangeAspect="1"/>
          </p:cNvPicPr>
          <p:nvPr/>
        </p:nvPicPr>
        <p:blipFill>
          <a:blip r:embed="rId5">
            <a:alphaModFix amt="10000"/>
          </a:blip>
          <a:srcRect t="37244" b="24949"/>
          <a:stretch/>
        </p:blipFill>
        <p:spPr>
          <a:xfrm>
            <a:off x="635" y="1621155"/>
            <a:ext cx="12191365" cy="345630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458595" y="3708400"/>
            <a:ext cx="9475470" cy="819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Durability Testing</a:t>
            </a:r>
            <a:endParaRPr lang="en-US" sz="1600" dirty="0"/>
          </a:p>
        </p:txBody>
      </p:sp>
      <p:sp>
        <p:nvSpPr>
          <p:cNvPr id="6" name="Text 1"/>
          <p:cNvSpPr/>
          <p:nvPr/>
        </p:nvSpPr>
        <p:spPr>
          <a:xfrm>
            <a:off x="4784090" y="2274570"/>
            <a:ext cx="2824480" cy="143383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552</Words>
  <Application>Microsoft Office PowerPoint</Application>
  <PresentationFormat>ワイド画面</PresentationFormat>
  <Paragraphs>103</Paragraphs>
  <Slides>19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4" baseType="lpstr">
      <vt:lpstr>MiSans</vt:lpstr>
      <vt:lpstr>Arial</vt:lpstr>
      <vt:lpstr>汉仪雅酷黑简</vt:lpstr>
      <vt:lpstr>Calibri</vt:lpstr>
      <vt:lpstr>Custom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YUAN JIHUI</dc:creator>
  <cp:lastModifiedBy>Microsoft アカウント</cp:lastModifiedBy>
  <cp:revision>5</cp:revision>
  <dcterms:created xsi:type="dcterms:W3CDTF">2025-07-21T07:08:18Z</dcterms:created>
  <dcterms:modified xsi:type="dcterms:W3CDTF">2025-07-21T07:43:01Z</dcterms:modified>
</cp:coreProperties>
</file>