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2" r:id="rId3"/>
    <p:sldId id="273" r:id="rId4"/>
    <p:sldId id="272" r:id="rId5"/>
    <p:sldId id="298" r:id="rId6"/>
    <p:sldId id="299" r:id="rId7"/>
    <p:sldId id="300" r:id="rId8"/>
    <p:sldId id="288" r:id="rId9"/>
    <p:sldId id="289" r:id="rId10"/>
    <p:sldId id="261" r:id="rId11"/>
    <p:sldId id="294" r:id="rId12"/>
    <p:sldId id="291" r:id="rId13"/>
    <p:sldId id="267" r:id="rId14"/>
    <p:sldId id="259" r:id="rId15"/>
    <p:sldId id="264" r:id="rId16"/>
    <p:sldId id="283" r:id="rId17"/>
    <p:sldId id="258" r:id="rId18"/>
    <p:sldId id="260" r:id="rId19"/>
    <p:sldId id="265" r:id="rId20"/>
    <p:sldId id="286" r:id="rId21"/>
    <p:sldId id="287" r:id="rId22"/>
    <p:sldId id="292" r:id="rId23"/>
    <p:sldId id="293" r:id="rId24"/>
    <p:sldId id="282" r:id="rId25"/>
    <p:sldId id="296" r:id="rId26"/>
    <p:sldId id="284" r:id="rId27"/>
    <p:sldId id="285" r:id="rId28"/>
    <p:sldId id="279" r:id="rId29"/>
    <p:sldId id="295" r:id="rId30"/>
    <p:sldId id="278" r:id="rId31"/>
    <p:sldId id="274" r:id="rId32"/>
    <p:sldId id="280" r:id="rId33"/>
    <p:sldId id="301" r:id="rId34"/>
    <p:sldId id="302" r:id="rId35"/>
    <p:sldId id="303" r:id="rId36"/>
    <p:sldId id="263" r:id="rId37"/>
    <p:sldId id="304" r:id="rId38"/>
    <p:sldId id="305" r:id="rId39"/>
    <p:sldId id="306" r:id="rId40"/>
    <p:sldId id="307"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72" autoAdjust="0"/>
  </p:normalViewPr>
  <p:slideViewPr>
    <p:cSldViewPr>
      <p:cViewPr varScale="1">
        <p:scale>
          <a:sx n="66" d="100"/>
          <a:sy n="66" d="100"/>
        </p:scale>
        <p:origin x="-5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95339193289379"/>
          <c:y val="0.11025721784776901"/>
          <c:w val="0.55117337579045"/>
          <c:h val="0.69565521355285131"/>
        </c:manualLayout>
      </c:layout>
      <c:scatterChart>
        <c:scatterStyle val="lineMarker"/>
        <c:varyColors val="0"/>
        <c:ser>
          <c:idx val="0"/>
          <c:order val="0"/>
          <c:tx>
            <c:v>39K</c:v>
          </c:tx>
          <c:spPr>
            <a:ln w="28575">
              <a:noFill/>
            </a:ln>
          </c:spPr>
          <c:marker>
            <c:symbol val="diamond"/>
            <c:size val="9"/>
            <c:spPr>
              <a:solidFill>
                <a:srgbClr val="002060"/>
              </a:solidFill>
              <a:ln>
                <a:solidFill>
                  <a:schemeClr val="tx1"/>
                </a:solidFill>
              </a:ln>
            </c:spPr>
          </c:marker>
          <c:errBars>
            <c:errDir val="y"/>
            <c:errBarType val="both"/>
            <c:errValType val="cust"/>
            <c:noEndCap val="0"/>
            <c:plus>
              <c:numRef>
                <c:f>'negative side'!$D$21:$D$27</c:f>
                <c:numCache>
                  <c:formatCode>General</c:formatCode>
                  <c:ptCount val="7"/>
                  <c:pt idx="0">
                    <c:v>100</c:v>
                  </c:pt>
                  <c:pt idx="1">
                    <c:v>40</c:v>
                  </c:pt>
                  <c:pt idx="2">
                    <c:v>140</c:v>
                  </c:pt>
                  <c:pt idx="3">
                    <c:v>90</c:v>
                  </c:pt>
                  <c:pt idx="4">
                    <c:v>120</c:v>
                  </c:pt>
                  <c:pt idx="5">
                    <c:v>250</c:v>
                  </c:pt>
                  <c:pt idx="6">
                    <c:v>150</c:v>
                  </c:pt>
                </c:numCache>
              </c:numRef>
            </c:plus>
            <c:minus>
              <c:numRef>
                <c:f>'negative side'!$D$21:$D$27</c:f>
                <c:numCache>
                  <c:formatCode>General</c:formatCode>
                  <c:ptCount val="7"/>
                  <c:pt idx="0">
                    <c:v>100</c:v>
                  </c:pt>
                  <c:pt idx="1">
                    <c:v>40</c:v>
                  </c:pt>
                  <c:pt idx="2">
                    <c:v>140</c:v>
                  </c:pt>
                  <c:pt idx="3">
                    <c:v>90</c:v>
                  </c:pt>
                  <c:pt idx="4">
                    <c:v>120</c:v>
                  </c:pt>
                  <c:pt idx="5">
                    <c:v>250</c:v>
                  </c:pt>
                  <c:pt idx="6">
                    <c:v>150</c:v>
                  </c:pt>
                </c:numCache>
              </c:numRef>
            </c:minus>
          </c:errBars>
          <c:xVal>
            <c:numRef>
              <c:f>'negative side'!$B$21:$B$27</c:f>
              <c:numCache>
                <c:formatCode>General</c:formatCode>
                <c:ptCount val="7"/>
                <c:pt idx="0">
                  <c:v>64.489999999999995</c:v>
                </c:pt>
                <c:pt idx="1">
                  <c:v>64.489999999999995</c:v>
                </c:pt>
                <c:pt idx="2">
                  <c:v>64.489999999999995</c:v>
                </c:pt>
                <c:pt idx="3">
                  <c:v>64.489999999999995</c:v>
                </c:pt>
                <c:pt idx="4">
                  <c:v>64.489999999999995</c:v>
                </c:pt>
                <c:pt idx="5">
                  <c:v>64.489999999999995</c:v>
                </c:pt>
                <c:pt idx="6">
                  <c:v>64.489999999999995</c:v>
                </c:pt>
              </c:numCache>
            </c:numRef>
          </c:xVal>
          <c:yVal>
            <c:numRef>
              <c:f>'negative side'!$C$21:$C$27</c:f>
              <c:numCache>
                <c:formatCode>General</c:formatCode>
                <c:ptCount val="7"/>
                <c:pt idx="0">
                  <c:v>640</c:v>
                </c:pt>
                <c:pt idx="1">
                  <c:v>690</c:v>
                </c:pt>
                <c:pt idx="2">
                  <c:v>830</c:v>
                </c:pt>
                <c:pt idx="3">
                  <c:v>640</c:v>
                </c:pt>
                <c:pt idx="4">
                  <c:v>730</c:v>
                </c:pt>
                <c:pt idx="5">
                  <c:v>950</c:v>
                </c:pt>
                <c:pt idx="6">
                  <c:v>950</c:v>
                </c:pt>
              </c:numCache>
            </c:numRef>
          </c:yVal>
          <c:smooth val="0"/>
        </c:ser>
        <c:ser>
          <c:idx val="1"/>
          <c:order val="1"/>
          <c:tx>
            <c:v>Cs</c:v>
          </c:tx>
          <c:spPr>
            <a:ln w="28575">
              <a:noFill/>
            </a:ln>
          </c:spPr>
          <c:marker>
            <c:symbol val="circle"/>
            <c:size val="9"/>
            <c:spPr>
              <a:solidFill>
                <a:srgbClr val="FF0000"/>
              </a:solidFill>
              <a:ln>
                <a:solidFill>
                  <a:schemeClr val="tx1"/>
                </a:solidFill>
              </a:ln>
            </c:spPr>
          </c:marker>
          <c:errBars>
            <c:errDir val="y"/>
            <c:errBarType val="both"/>
            <c:errValType val="cust"/>
            <c:noEndCap val="0"/>
            <c:plus>
              <c:numRef>
                <c:f>'negative side'!$D$4:$D$7</c:f>
                <c:numCache>
                  <c:formatCode>General</c:formatCode>
                  <c:ptCount val="4"/>
                  <c:pt idx="0">
                    <c:v>58</c:v>
                  </c:pt>
                  <c:pt idx="1">
                    <c:v>27</c:v>
                  </c:pt>
                  <c:pt idx="2">
                    <c:v>80</c:v>
                  </c:pt>
                  <c:pt idx="3">
                    <c:v>22</c:v>
                  </c:pt>
                </c:numCache>
              </c:numRef>
            </c:plus>
            <c:minus>
              <c:numRef>
                <c:f>'negative side'!$D$4:$D$7</c:f>
                <c:numCache>
                  <c:formatCode>General</c:formatCode>
                  <c:ptCount val="4"/>
                  <c:pt idx="0">
                    <c:v>58</c:v>
                  </c:pt>
                  <c:pt idx="1">
                    <c:v>27</c:v>
                  </c:pt>
                  <c:pt idx="2">
                    <c:v>80</c:v>
                  </c:pt>
                  <c:pt idx="3">
                    <c:v>22</c:v>
                  </c:pt>
                </c:numCache>
              </c:numRef>
            </c:minus>
          </c:errBars>
          <c:xVal>
            <c:numRef>
              <c:f>'negative side'!$B$4:$B$7</c:f>
              <c:numCache>
                <c:formatCode>General</c:formatCode>
                <c:ptCount val="4"/>
                <c:pt idx="0">
                  <c:v>101</c:v>
                </c:pt>
                <c:pt idx="1">
                  <c:v>101</c:v>
                </c:pt>
                <c:pt idx="2">
                  <c:v>101</c:v>
                </c:pt>
                <c:pt idx="3">
                  <c:v>101</c:v>
                </c:pt>
              </c:numCache>
            </c:numRef>
          </c:xVal>
          <c:yVal>
            <c:numRef>
              <c:f>'negative side'!$C$4:$C$7</c:f>
              <c:numCache>
                <c:formatCode>General</c:formatCode>
                <c:ptCount val="4"/>
                <c:pt idx="0">
                  <c:v>1029</c:v>
                </c:pt>
                <c:pt idx="1">
                  <c:v>955</c:v>
                </c:pt>
                <c:pt idx="2">
                  <c:v>957</c:v>
                </c:pt>
                <c:pt idx="3">
                  <c:v>872</c:v>
                </c:pt>
              </c:numCache>
            </c:numRef>
          </c:yVal>
          <c:smooth val="0"/>
        </c:ser>
        <c:ser>
          <c:idx val="2"/>
          <c:order val="2"/>
          <c:tx>
            <c:v>7Li</c:v>
          </c:tx>
          <c:spPr>
            <a:ln w="28575">
              <a:noFill/>
            </a:ln>
          </c:spPr>
          <c:marker>
            <c:symbol val="square"/>
            <c:size val="9"/>
            <c:spPr>
              <a:solidFill>
                <a:srgbClr val="7030A0"/>
              </a:solidFill>
              <a:ln>
                <a:solidFill>
                  <a:schemeClr val="tx1"/>
                </a:solidFill>
              </a:ln>
            </c:spPr>
          </c:marker>
          <c:errBars>
            <c:errDir val="y"/>
            <c:errBarType val="both"/>
            <c:errValType val="cust"/>
            <c:noEndCap val="0"/>
            <c:plus>
              <c:numRef>
                <c:f>'negative side'!$D$10:$D$12</c:f>
                <c:numCache>
                  <c:formatCode>General</c:formatCode>
                  <c:ptCount val="3"/>
                  <c:pt idx="0">
                    <c:v>11</c:v>
                  </c:pt>
                  <c:pt idx="1">
                    <c:v>12</c:v>
                  </c:pt>
                  <c:pt idx="2">
                    <c:v>8</c:v>
                  </c:pt>
                </c:numCache>
              </c:numRef>
            </c:plus>
            <c:minus>
              <c:numRef>
                <c:f>'negative side'!$D$10:$D$12</c:f>
                <c:numCache>
                  <c:formatCode>General</c:formatCode>
                  <c:ptCount val="3"/>
                  <c:pt idx="0">
                    <c:v>11</c:v>
                  </c:pt>
                  <c:pt idx="1">
                    <c:v>12</c:v>
                  </c:pt>
                  <c:pt idx="2">
                    <c:v>8</c:v>
                  </c:pt>
                </c:numCache>
              </c:numRef>
            </c:minus>
          </c:errBars>
          <c:xVal>
            <c:numRef>
              <c:f>'negative side'!$B$10:$B$12</c:f>
              <c:numCache>
                <c:formatCode>General</c:formatCode>
                <c:ptCount val="3"/>
                <c:pt idx="0">
                  <c:v>32.49</c:v>
                </c:pt>
                <c:pt idx="1">
                  <c:v>32.49</c:v>
                </c:pt>
                <c:pt idx="2">
                  <c:v>32.49</c:v>
                </c:pt>
              </c:numCache>
            </c:numRef>
          </c:xVal>
          <c:yVal>
            <c:numRef>
              <c:f>'negative side'!$C$10:$C$12</c:f>
              <c:numCache>
                <c:formatCode>General</c:formatCode>
                <c:ptCount val="3"/>
                <c:pt idx="0">
                  <c:v>264</c:v>
                </c:pt>
                <c:pt idx="1">
                  <c:v>268</c:v>
                </c:pt>
                <c:pt idx="2">
                  <c:v>241</c:v>
                </c:pt>
              </c:numCache>
            </c:numRef>
          </c:yVal>
          <c:smooth val="0"/>
        </c:ser>
        <c:ser>
          <c:idx val="4"/>
          <c:order val="3"/>
          <c:tx>
            <c:v>85Rb</c:v>
          </c:tx>
          <c:spPr>
            <a:ln w="28575">
              <a:noFill/>
            </a:ln>
          </c:spPr>
          <c:marker>
            <c:symbol val="triangle"/>
            <c:size val="9"/>
            <c:spPr>
              <a:solidFill>
                <a:schemeClr val="accent6">
                  <a:lumMod val="75000"/>
                </a:schemeClr>
              </a:solidFill>
              <a:ln>
                <a:solidFill>
                  <a:schemeClr val="tx1"/>
                </a:solidFill>
              </a:ln>
            </c:spPr>
          </c:marker>
          <c:errBars>
            <c:errDir val="y"/>
            <c:errBarType val="both"/>
            <c:errValType val="cust"/>
            <c:noEndCap val="0"/>
            <c:plus>
              <c:numRef>
                <c:f>'negative side'!$D$29</c:f>
                <c:numCache>
                  <c:formatCode>General</c:formatCode>
                  <c:ptCount val="1"/>
                  <c:pt idx="0">
                    <c:v>6</c:v>
                  </c:pt>
                </c:numCache>
              </c:numRef>
            </c:plus>
            <c:minus>
              <c:numRef>
                <c:f>'negative side'!$D$29</c:f>
                <c:numCache>
                  <c:formatCode>General</c:formatCode>
                  <c:ptCount val="1"/>
                  <c:pt idx="0">
                    <c:v>6</c:v>
                  </c:pt>
                </c:numCache>
              </c:numRef>
            </c:minus>
          </c:errBars>
          <c:xVal>
            <c:numRef>
              <c:f>'negative side'!$B$29</c:f>
              <c:numCache>
                <c:formatCode>General</c:formatCode>
                <c:ptCount val="1"/>
                <c:pt idx="0">
                  <c:v>82.1</c:v>
                </c:pt>
              </c:numCache>
            </c:numRef>
          </c:xVal>
          <c:yVal>
            <c:numRef>
              <c:f>'negative side'!$C$29</c:f>
              <c:numCache>
                <c:formatCode>General</c:formatCode>
                <c:ptCount val="1"/>
                <c:pt idx="0">
                  <c:v>759</c:v>
                </c:pt>
              </c:numCache>
            </c:numRef>
          </c:yVal>
          <c:smooth val="0"/>
        </c:ser>
        <c:ser>
          <c:idx val="5"/>
          <c:order val="4"/>
          <c:tx>
            <c:v>6Li</c:v>
          </c:tx>
          <c:spPr>
            <a:ln w="28575">
              <a:noFill/>
            </a:ln>
          </c:spPr>
          <c:marker>
            <c:symbol val="star"/>
            <c:size val="9"/>
            <c:spPr>
              <a:noFill/>
              <a:ln w="25400">
                <a:solidFill>
                  <a:srgbClr val="00B050"/>
                </a:solidFill>
              </a:ln>
            </c:spPr>
          </c:marker>
          <c:xVal>
            <c:numRef>
              <c:f>'negative side'!$B$31</c:f>
              <c:numCache>
                <c:formatCode>General</c:formatCode>
                <c:ptCount val="1"/>
                <c:pt idx="0">
                  <c:v>31.26</c:v>
                </c:pt>
              </c:numCache>
            </c:numRef>
          </c:xVal>
          <c:yVal>
            <c:numRef>
              <c:f>'negative side'!$C$31</c:f>
              <c:numCache>
                <c:formatCode>General</c:formatCode>
                <c:ptCount val="1"/>
                <c:pt idx="0">
                  <c:v>292</c:v>
                </c:pt>
              </c:numCache>
            </c:numRef>
          </c:yVal>
          <c:smooth val="0"/>
        </c:ser>
        <c:ser>
          <c:idx val="6"/>
          <c:order val="5"/>
          <c:tx>
            <c:strRef>
              <c:f>'negative side'!$C$46</c:f>
              <c:strCache>
                <c:ptCount val="1"/>
                <c:pt idx="0">
                  <c:v>-9.7RvdW</c:v>
                </c:pt>
              </c:strCache>
            </c:strRef>
          </c:tx>
          <c:spPr>
            <a:ln w="38100">
              <a:solidFill>
                <a:srgbClr val="FF0000"/>
              </a:solidFill>
              <a:prstDash val="sysDot"/>
            </a:ln>
          </c:spPr>
          <c:marker>
            <c:symbol val="none"/>
          </c:marker>
          <c:xVal>
            <c:numRef>
              <c:f>'negative side'!$B$47:$B$246</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numCache>
            </c:numRef>
          </c:xVal>
          <c:yVal>
            <c:numRef>
              <c:f>'negative side'!$C$47:$C$246</c:f>
              <c:numCache>
                <c:formatCode>General</c:formatCode>
                <c:ptCount val="200"/>
                <c:pt idx="0">
                  <c:v>9.73</c:v>
                </c:pt>
                <c:pt idx="1">
                  <c:v>19.46</c:v>
                </c:pt>
                <c:pt idx="2">
                  <c:v>29.19</c:v>
                </c:pt>
                <c:pt idx="3">
                  <c:v>38.92</c:v>
                </c:pt>
                <c:pt idx="4">
                  <c:v>48.650000000000006</c:v>
                </c:pt>
                <c:pt idx="5">
                  <c:v>58.38</c:v>
                </c:pt>
                <c:pt idx="6">
                  <c:v>68.11</c:v>
                </c:pt>
                <c:pt idx="7">
                  <c:v>77.84</c:v>
                </c:pt>
                <c:pt idx="8">
                  <c:v>87.570000000000007</c:v>
                </c:pt>
                <c:pt idx="9">
                  <c:v>97.300000000000011</c:v>
                </c:pt>
                <c:pt idx="10">
                  <c:v>107.03</c:v>
                </c:pt>
                <c:pt idx="11">
                  <c:v>116.76</c:v>
                </c:pt>
                <c:pt idx="12">
                  <c:v>126.49000000000001</c:v>
                </c:pt>
                <c:pt idx="13">
                  <c:v>136.22</c:v>
                </c:pt>
                <c:pt idx="14">
                  <c:v>145.95000000000002</c:v>
                </c:pt>
                <c:pt idx="15">
                  <c:v>155.68</c:v>
                </c:pt>
                <c:pt idx="16">
                  <c:v>165.41</c:v>
                </c:pt>
                <c:pt idx="17">
                  <c:v>175.14000000000001</c:v>
                </c:pt>
                <c:pt idx="18">
                  <c:v>184.87</c:v>
                </c:pt>
                <c:pt idx="19">
                  <c:v>194.60000000000002</c:v>
                </c:pt>
                <c:pt idx="20">
                  <c:v>204.33</c:v>
                </c:pt>
                <c:pt idx="21">
                  <c:v>214.06</c:v>
                </c:pt>
                <c:pt idx="22">
                  <c:v>223.79000000000002</c:v>
                </c:pt>
                <c:pt idx="23">
                  <c:v>233.52</c:v>
                </c:pt>
                <c:pt idx="24">
                  <c:v>243.25</c:v>
                </c:pt>
                <c:pt idx="25">
                  <c:v>252.98000000000002</c:v>
                </c:pt>
                <c:pt idx="26">
                  <c:v>262.71000000000004</c:v>
                </c:pt>
                <c:pt idx="27">
                  <c:v>272.44</c:v>
                </c:pt>
                <c:pt idx="28">
                  <c:v>282.17</c:v>
                </c:pt>
                <c:pt idx="29">
                  <c:v>291.90000000000003</c:v>
                </c:pt>
                <c:pt idx="30">
                  <c:v>301.63</c:v>
                </c:pt>
                <c:pt idx="31">
                  <c:v>311.36</c:v>
                </c:pt>
                <c:pt idx="32">
                  <c:v>321.09000000000003</c:v>
                </c:pt>
                <c:pt idx="33">
                  <c:v>330.82</c:v>
                </c:pt>
                <c:pt idx="34">
                  <c:v>340.55</c:v>
                </c:pt>
                <c:pt idx="35">
                  <c:v>350.28000000000003</c:v>
                </c:pt>
                <c:pt idx="36">
                  <c:v>360.01</c:v>
                </c:pt>
                <c:pt idx="37">
                  <c:v>369.74</c:v>
                </c:pt>
                <c:pt idx="38">
                  <c:v>379.47</c:v>
                </c:pt>
                <c:pt idx="39">
                  <c:v>389.20000000000005</c:v>
                </c:pt>
                <c:pt idx="40">
                  <c:v>398.93</c:v>
                </c:pt>
                <c:pt idx="41">
                  <c:v>408.66</c:v>
                </c:pt>
                <c:pt idx="42">
                  <c:v>418.39000000000004</c:v>
                </c:pt>
                <c:pt idx="43">
                  <c:v>428.12</c:v>
                </c:pt>
                <c:pt idx="44">
                  <c:v>437.85</c:v>
                </c:pt>
                <c:pt idx="45">
                  <c:v>447.58000000000004</c:v>
                </c:pt>
                <c:pt idx="46">
                  <c:v>457.31</c:v>
                </c:pt>
                <c:pt idx="47">
                  <c:v>467.04</c:v>
                </c:pt>
                <c:pt idx="48">
                  <c:v>476.77000000000004</c:v>
                </c:pt>
                <c:pt idx="49">
                  <c:v>486.5</c:v>
                </c:pt>
                <c:pt idx="50">
                  <c:v>496.23</c:v>
                </c:pt>
                <c:pt idx="51">
                  <c:v>505.96000000000004</c:v>
                </c:pt>
                <c:pt idx="52">
                  <c:v>515.69000000000005</c:v>
                </c:pt>
                <c:pt idx="53">
                  <c:v>525.42000000000007</c:v>
                </c:pt>
                <c:pt idx="54">
                  <c:v>535.15</c:v>
                </c:pt>
                <c:pt idx="55">
                  <c:v>544.88</c:v>
                </c:pt>
                <c:pt idx="56">
                  <c:v>554.61</c:v>
                </c:pt>
                <c:pt idx="57">
                  <c:v>564.34</c:v>
                </c:pt>
                <c:pt idx="58">
                  <c:v>574.07000000000005</c:v>
                </c:pt>
                <c:pt idx="59">
                  <c:v>583.80000000000007</c:v>
                </c:pt>
                <c:pt idx="60">
                  <c:v>593.53</c:v>
                </c:pt>
                <c:pt idx="61">
                  <c:v>603.26</c:v>
                </c:pt>
                <c:pt idx="62">
                  <c:v>612.99</c:v>
                </c:pt>
                <c:pt idx="63">
                  <c:v>622.72</c:v>
                </c:pt>
                <c:pt idx="64">
                  <c:v>632.45000000000005</c:v>
                </c:pt>
                <c:pt idx="65">
                  <c:v>642.18000000000006</c:v>
                </c:pt>
                <c:pt idx="66">
                  <c:v>651.91000000000008</c:v>
                </c:pt>
                <c:pt idx="67">
                  <c:v>661.64</c:v>
                </c:pt>
                <c:pt idx="68">
                  <c:v>671.37</c:v>
                </c:pt>
                <c:pt idx="69">
                  <c:v>681.1</c:v>
                </c:pt>
                <c:pt idx="70">
                  <c:v>690.83</c:v>
                </c:pt>
                <c:pt idx="71">
                  <c:v>700.56000000000006</c:v>
                </c:pt>
                <c:pt idx="72">
                  <c:v>710.29000000000008</c:v>
                </c:pt>
                <c:pt idx="73">
                  <c:v>720.02</c:v>
                </c:pt>
                <c:pt idx="74">
                  <c:v>729.75</c:v>
                </c:pt>
                <c:pt idx="75">
                  <c:v>739.48</c:v>
                </c:pt>
                <c:pt idx="76">
                  <c:v>749.21</c:v>
                </c:pt>
                <c:pt idx="77">
                  <c:v>758.94</c:v>
                </c:pt>
                <c:pt idx="78">
                  <c:v>768.67000000000007</c:v>
                </c:pt>
                <c:pt idx="79">
                  <c:v>778.40000000000009</c:v>
                </c:pt>
                <c:pt idx="80">
                  <c:v>788.13</c:v>
                </c:pt>
                <c:pt idx="81">
                  <c:v>797.86</c:v>
                </c:pt>
                <c:pt idx="82">
                  <c:v>807.59</c:v>
                </c:pt>
                <c:pt idx="83">
                  <c:v>817.32</c:v>
                </c:pt>
                <c:pt idx="84">
                  <c:v>827.05000000000007</c:v>
                </c:pt>
                <c:pt idx="85">
                  <c:v>836.78000000000009</c:v>
                </c:pt>
                <c:pt idx="86">
                  <c:v>846.51</c:v>
                </c:pt>
                <c:pt idx="87">
                  <c:v>856.24</c:v>
                </c:pt>
                <c:pt idx="88">
                  <c:v>865.97</c:v>
                </c:pt>
                <c:pt idx="89">
                  <c:v>875.7</c:v>
                </c:pt>
                <c:pt idx="90">
                  <c:v>885.43000000000006</c:v>
                </c:pt>
                <c:pt idx="91">
                  <c:v>895.16000000000008</c:v>
                </c:pt>
                <c:pt idx="92">
                  <c:v>904.89</c:v>
                </c:pt>
                <c:pt idx="93">
                  <c:v>914.62</c:v>
                </c:pt>
                <c:pt idx="94">
                  <c:v>924.35</c:v>
                </c:pt>
                <c:pt idx="95">
                  <c:v>934.08</c:v>
                </c:pt>
                <c:pt idx="96">
                  <c:v>943.81000000000006</c:v>
                </c:pt>
                <c:pt idx="97">
                  <c:v>953.54000000000008</c:v>
                </c:pt>
                <c:pt idx="98">
                  <c:v>963.2700000000001</c:v>
                </c:pt>
                <c:pt idx="99">
                  <c:v>973</c:v>
                </c:pt>
                <c:pt idx="100">
                  <c:v>982.73</c:v>
                </c:pt>
                <c:pt idx="101">
                  <c:v>992.46</c:v>
                </c:pt>
                <c:pt idx="102">
                  <c:v>1002.19</c:v>
                </c:pt>
                <c:pt idx="103">
                  <c:v>1011.9200000000001</c:v>
                </c:pt>
                <c:pt idx="104">
                  <c:v>1021.6500000000001</c:v>
                </c:pt>
                <c:pt idx="105">
                  <c:v>1031.3800000000001</c:v>
                </c:pt>
                <c:pt idx="106">
                  <c:v>1041.1100000000001</c:v>
                </c:pt>
                <c:pt idx="107">
                  <c:v>1050.8400000000001</c:v>
                </c:pt>
                <c:pt idx="108">
                  <c:v>1060.57</c:v>
                </c:pt>
                <c:pt idx="109">
                  <c:v>1070.3</c:v>
                </c:pt>
                <c:pt idx="110">
                  <c:v>1080.03</c:v>
                </c:pt>
                <c:pt idx="111">
                  <c:v>1089.76</c:v>
                </c:pt>
                <c:pt idx="112">
                  <c:v>1099.49</c:v>
                </c:pt>
                <c:pt idx="113">
                  <c:v>1109.22</c:v>
                </c:pt>
                <c:pt idx="114">
                  <c:v>1118.95</c:v>
                </c:pt>
                <c:pt idx="115">
                  <c:v>1128.68</c:v>
                </c:pt>
                <c:pt idx="116">
                  <c:v>1138.4100000000001</c:v>
                </c:pt>
                <c:pt idx="117">
                  <c:v>1148.1400000000001</c:v>
                </c:pt>
                <c:pt idx="118">
                  <c:v>1157.8700000000001</c:v>
                </c:pt>
                <c:pt idx="119">
                  <c:v>1167.6000000000001</c:v>
                </c:pt>
                <c:pt idx="120">
                  <c:v>1177.3300000000002</c:v>
                </c:pt>
                <c:pt idx="121">
                  <c:v>1187.06</c:v>
                </c:pt>
                <c:pt idx="122">
                  <c:v>1196.79</c:v>
                </c:pt>
                <c:pt idx="123">
                  <c:v>1206.52</c:v>
                </c:pt>
                <c:pt idx="124">
                  <c:v>1216.25</c:v>
                </c:pt>
                <c:pt idx="125">
                  <c:v>1225.98</c:v>
                </c:pt>
                <c:pt idx="126">
                  <c:v>1235.71</c:v>
                </c:pt>
                <c:pt idx="127">
                  <c:v>1245.44</c:v>
                </c:pt>
                <c:pt idx="128">
                  <c:v>1255.17</c:v>
                </c:pt>
                <c:pt idx="129">
                  <c:v>1264.9000000000001</c:v>
                </c:pt>
                <c:pt idx="130">
                  <c:v>1274.6300000000001</c:v>
                </c:pt>
                <c:pt idx="131">
                  <c:v>1284.3600000000001</c:v>
                </c:pt>
                <c:pt idx="132">
                  <c:v>1294.0900000000001</c:v>
                </c:pt>
                <c:pt idx="133">
                  <c:v>1303.8200000000002</c:v>
                </c:pt>
                <c:pt idx="134">
                  <c:v>1313.55</c:v>
                </c:pt>
                <c:pt idx="135">
                  <c:v>1323.28</c:v>
                </c:pt>
                <c:pt idx="136">
                  <c:v>1333.01</c:v>
                </c:pt>
                <c:pt idx="137">
                  <c:v>1342.74</c:v>
                </c:pt>
                <c:pt idx="138">
                  <c:v>1352.47</c:v>
                </c:pt>
                <c:pt idx="139">
                  <c:v>1362.2</c:v>
                </c:pt>
                <c:pt idx="140">
                  <c:v>1371.93</c:v>
                </c:pt>
                <c:pt idx="141">
                  <c:v>1381.66</c:v>
                </c:pt>
                <c:pt idx="142">
                  <c:v>1391.39</c:v>
                </c:pt>
                <c:pt idx="143">
                  <c:v>1401.1200000000001</c:v>
                </c:pt>
                <c:pt idx="144">
                  <c:v>1410.8500000000001</c:v>
                </c:pt>
                <c:pt idx="145">
                  <c:v>1420.5800000000002</c:v>
                </c:pt>
                <c:pt idx="146">
                  <c:v>1430.3100000000002</c:v>
                </c:pt>
                <c:pt idx="147">
                  <c:v>1440.04</c:v>
                </c:pt>
                <c:pt idx="148">
                  <c:v>1449.77</c:v>
                </c:pt>
                <c:pt idx="149">
                  <c:v>1459.5</c:v>
                </c:pt>
                <c:pt idx="150">
                  <c:v>1469.23</c:v>
                </c:pt>
                <c:pt idx="151">
                  <c:v>1478.96</c:v>
                </c:pt>
                <c:pt idx="152">
                  <c:v>1488.69</c:v>
                </c:pt>
                <c:pt idx="153">
                  <c:v>1498.42</c:v>
                </c:pt>
                <c:pt idx="154">
                  <c:v>1508.15</c:v>
                </c:pt>
                <c:pt idx="155">
                  <c:v>1517.88</c:v>
                </c:pt>
                <c:pt idx="156">
                  <c:v>1527.6100000000001</c:v>
                </c:pt>
                <c:pt idx="157">
                  <c:v>1537.3400000000001</c:v>
                </c:pt>
                <c:pt idx="158">
                  <c:v>1547.0700000000002</c:v>
                </c:pt>
                <c:pt idx="159">
                  <c:v>1556.8000000000002</c:v>
                </c:pt>
                <c:pt idx="160">
                  <c:v>1566.53</c:v>
                </c:pt>
                <c:pt idx="161">
                  <c:v>1576.26</c:v>
                </c:pt>
                <c:pt idx="162">
                  <c:v>1585.99</c:v>
                </c:pt>
                <c:pt idx="163">
                  <c:v>1595.72</c:v>
                </c:pt>
                <c:pt idx="164">
                  <c:v>1605.45</c:v>
                </c:pt>
                <c:pt idx="165">
                  <c:v>1615.18</c:v>
                </c:pt>
                <c:pt idx="166">
                  <c:v>1624.91</c:v>
                </c:pt>
                <c:pt idx="167">
                  <c:v>1634.64</c:v>
                </c:pt>
                <c:pt idx="168">
                  <c:v>1644.3700000000001</c:v>
                </c:pt>
                <c:pt idx="169">
                  <c:v>1654.1000000000001</c:v>
                </c:pt>
                <c:pt idx="170">
                  <c:v>1663.8300000000002</c:v>
                </c:pt>
                <c:pt idx="171">
                  <c:v>1673.5600000000002</c:v>
                </c:pt>
                <c:pt idx="172">
                  <c:v>1683.29</c:v>
                </c:pt>
                <c:pt idx="173">
                  <c:v>1693.02</c:v>
                </c:pt>
                <c:pt idx="174">
                  <c:v>1702.75</c:v>
                </c:pt>
                <c:pt idx="175">
                  <c:v>1712.48</c:v>
                </c:pt>
                <c:pt idx="176">
                  <c:v>1722.21</c:v>
                </c:pt>
                <c:pt idx="177">
                  <c:v>1731.94</c:v>
                </c:pt>
                <c:pt idx="178">
                  <c:v>1741.67</c:v>
                </c:pt>
                <c:pt idx="179">
                  <c:v>1751.4</c:v>
                </c:pt>
                <c:pt idx="180">
                  <c:v>1761.13</c:v>
                </c:pt>
                <c:pt idx="181">
                  <c:v>1770.8600000000001</c:v>
                </c:pt>
                <c:pt idx="182">
                  <c:v>1780.5900000000001</c:v>
                </c:pt>
                <c:pt idx="183">
                  <c:v>1790.3200000000002</c:v>
                </c:pt>
                <c:pt idx="184">
                  <c:v>1800.0500000000002</c:v>
                </c:pt>
                <c:pt idx="185">
                  <c:v>1809.78</c:v>
                </c:pt>
                <c:pt idx="186">
                  <c:v>1819.51</c:v>
                </c:pt>
                <c:pt idx="187">
                  <c:v>1829.24</c:v>
                </c:pt>
                <c:pt idx="188">
                  <c:v>1838.97</c:v>
                </c:pt>
                <c:pt idx="189">
                  <c:v>1848.7</c:v>
                </c:pt>
                <c:pt idx="190">
                  <c:v>1858.43</c:v>
                </c:pt>
                <c:pt idx="191">
                  <c:v>1868.16</c:v>
                </c:pt>
                <c:pt idx="192">
                  <c:v>1877.89</c:v>
                </c:pt>
                <c:pt idx="193">
                  <c:v>1887.6200000000001</c:v>
                </c:pt>
                <c:pt idx="194">
                  <c:v>1897.3500000000001</c:v>
                </c:pt>
                <c:pt idx="195">
                  <c:v>1907.0800000000002</c:v>
                </c:pt>
                <c:pt idx="196">
                  <c:v>1916.8100000000002</c:v>
                </c:pt>
                <c:pt idx="197">
                  <c:v>1926.5400000000002</c:v>
                </c:pt>
                <c:pt idx="198">
                  <c:v>1936.27</c:v>
                </c:pt>
                <c:pt idx="199">
                  <c:v>1946</c:v>
                </c:pt>
              </c:numCache>
            </c:numRef>
          </c:yVal>
          <c:smooth val="0"/>
        </c:ser>
        <c:dLbls>
          <c:showLegendKey val="0"/>
          <c:showVal val="0"/>
          <c:showCatName val="0"/>
          <c:showSerName val="0"/>
          <c:showPercent val="0"/>
          <c:showBubbleSize val="0"/>
        </c:dLbls>
        <c:axId val="241540480"/>
        <c:axId val="242419200"/>
      </c:scatterChart>
      <c:valAx>
        <c:axId val="241540480"/>
        <c:scaling>
          <c:orientation val="minMax"/>
          <c:max val="150"/>
        </c:scaling>
        <c:delete val="0"/>
        <c:axPos val="b"/>
        <c:title>
          <c:tx>
            <c:rich>
              <a:bodyPr/>
              <a:lstStyle/>
              <a:p>
                <a:pPr>
                  <a:defRPr/>
                </a:pPr>
                <a:r>
                  <a:rPr lang="en-US"/>
                  <a:t>r</a:t>
                </a:r>
                <a:r>
                  <a:rPr lang="en-US" baseline="-25000"/>
                  <a:t>vdW</a:t>
                </a:r>
                <a:r>
                  <a:rPr lang="en-US"/>
                  <a:t> [a0]</a:t>
                </a:r>
              </a:p>
            </c:rich>
          </c:tx>
          <c:layout>
            <c:manualLayout>
              <c:xMode val="edge"/>
              <c:yMode val="edge"/>
              <c:x val="0.39443028529749574"/>
              <c:y val="0.88757909806728708"/>
            </c:manualLayout>
          </c:layout>
          <c:overlay val="0"/>
        </c:title>
        <c:numFmt formatCode="General" sourceLinked="1"/>
        <c:majorTickMark val="out"/>
        <c:minorTickMark val="none"/>
        <c:tickLblPos val="nextTo"/>
        <c:spPr>
          <a:ln>
            <a:solidFill>
              <a:schemeClr val="tx1"/>
            </a:solidFill>
          </a:ln>
        </c:spPr>
        <c:crossAx val="242419200"/>
        <c:crosses val="autoZero"/>
        <c:crossBetween val="midCat"/>
      </c:valAx>
      <c:valAx>
        <c:axId val="242419200"/>
        <c:scaling>
          <c:orientation val="minMax"/>
          <c:max val="1500"/>
          <c:min val="0"/>
        </c:scaling>
        <c:delete val="0"/>
        <c:axPos val="l"/>
        <c:majorGridlines/>
        <c:title>
          <c:tx>
            <c:rich>
              <a:bodyPr rot="-5400000" vert="horz"/>
              <a:lstStyle/>
              <a:p>
                <a:pPr>
                  <a:defRPr/>
                </a:pPr>
                <a:r>
                  <a:rPr lang="en-US"/>
                  <a:t>-a- [a0]</a:t>
                </a:r>
              </a:p>
            </c:rich>
          </c:tx>
          <c:layout>
            <c:manualLayout>
              <c:xMode val="edge"/>
              <c:yMode val="edge"/>
              <c:x val="7.5868723367444853E-3"/>
              <c:y val="0.34690909090909089"/>
            </c:manualLayout>
          </c:layout>
          <c:overlay val="0"/>
        </c:title>
        <c:numFmt formatCode="General" sourceLinked="1"/>
        <c:majorTickMark val="out"/>
        <c:minorTickMark val="none"/>
        <c:tickLblPos val="nextTo"/>
        <c:spPr>
          <a:ln>
            <a:solidFill>
              <a:schemeClr val="tx1"/>
            </a:solidFill>
          </a:ln>
        </c:spPr>
        <c:crossAx val="241540480"/>
        <c:crosses val="autoZero"/>
        <c:crossBetween val="midCat"/>
      </c:valAx>
      <c:spPr>
        <a:ln>
          <a:solidFill>
            <a:schemeClr val="tx1"/>
          </a:solidFill>
        </a:ln>
      </c:spPr>
    </c:plotArea>
    <c:legend>
      <c:legendPos val="r"/>
      <c:layout>
        <c:manualLayout>
          <c:xMode val="edge"/>
          <c:yMode val="edge"/>
          <c:x val="0.7456056045832955"/>
          <c:y val="0.17027893104271058"/>
          <c:w val="0.25215842307073788"/>
          <c:h val="0.43496921975662134"/>
        </c:manualLayout>
      </c:layout>
      <c:overlay val="0"/>
    </c:legend>
    <c:plotVisOnly val="1"/>
    <c:dispBlanksAs val="gap"/>
    <c:showDLblsOverMax val="0"/>
  </c:chart>
  <c:txPr>
    <a:bodyPr/>
    <a:lstStyle/>
    <a:p>
      <a:pPr>
        <a:defRPr sz="16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9153446378754"/>
          <c:y val="4.9651239732006802E-2"/>
          <c:w val="0.58021148278025014"/>
          <c:h val="0.75626128145402438"/>
        </c:manualLayout>
      </c:layout>
      <c:scatterChart>
        <c:scatterStyle val="lineMarker"/>
        <c:varyColors val="0"/>
        <c:ser>
          <c:idx val="0"/>
          <c:order val="0"/>
          <c:tx>
            <c:v>39K</c:v>
          </c:tx>
          <c:spPr>
            <a:ln w="28575">
              <a:noFill/>
            </a:ln>
          </c:spPr>
          <c:marker>
            <c:symbol val="diamond"/>
            <c:size val="9"/>
            <c:spPr>
              <a:solidFill>
                <a:srgbClr val="002060"/>
              </a:solidFill>
              <a:ln>
                <a:solidFill>
                  <a:schemeClr val="tx1"/>
                </a:solidFill>
              </a:ln>
            </c:spPr>
          </c:marker>
          <c:errBars>
            <c:errDir val="y"/>
            <c:errBarType val="both"/>
            <c:errValType val="cust"/>
            <c:noEndCap val="0"/>
            <c:plus>
              <c:numRef>
                <c:f>'negative side'!$D$21:$D$27</c:f>
                <c:numCache>
                  <c:formatCode>General</c:formatCode>
                  <c:ptCount val="7"/>
                  <c:pt idx="0">
                    <c:v>100</c:v>
                  </c:pt>
                  <c:pt idx="1">
                    <c:v>40</c:v>
                  </c:pt>
                  <c:pt idx="2">
                    <c:v>140</c:v>
                  </c:pt>
                  <c:pt idx="3">
                    <c:v>90</c:v>
                  </c:pt>
                  <c:pt idx="4">
                    <c:v>120</c:v>
                  </c:pt>
                  <c:pt idx="5">
                    <c:v>250</c:v>
                  </c:pt>
                  <c:pt idx="6">
                    <c:v>150</c:v>
                  </c:pt>
                </c:numCache>
              </c:numRef>
            </c:plus>
            <c:minus>
              <c:numRef>
                <c:f>'negative side'!$D$21:$D$27</c:f>
                <c:numCache>
                  <c:formatCode>General</c:formatCode>
                  <c:ptCount val="7"/>
                  <c:pt idx="0">
                    <c:v>100</c:v>
                  </c:pt>
                  <c:pt idx="1">
                    <c:v>40</c:v>
                  </c:pt>
                  <c:pt idx="2">
                    <c:v>140</c:v>
                  </c:pt>
                  <c:pt idx="3">
                    <c:v>90</c:v>
                  </c:pt>
                  <c:pt idx="4">
                    <c:v>120</c:v>
                  </c:pt>
                  <c:pt idx="5">
                    <c:v>250</c:v>
                  </c:pt>
                  <c:pt idx="6">
                    <c:v>150</c:v>
                  </c:pt>
                </c:numCache>
              </c:numRef>
            </c:minus>
          </c:errBars>
          <c:xVal>
            <c:numRef>
              <c:f>'negative side'!$B$21:$B$27</c:f>
              <c:numCache>
                <c:formatCode>General</c:formatCode>
                <c:ptCount val="7"/>
                <c:pt idx="0">
                  <c:v>64.489999999999995</c:v>
                </c:pt>
                <c:pt idx="1">
                  <c:v>64.489999999999995</c:v>
                </c:pt>
                <c:pt idx="2">
                  <c:v>64.489999999999995</c:v>
                </c:pt>
                <c:pt idx="3">
                  <c:v>64.489999999999995</c:v>
                </c:pt>
                <c:pt idx="4">
                  <c:v>64.489999999999995</c:v>
                </c:pt>
                <c:pt idx="5">
                  <c:v>64.489999999999995</c:v>
                </c:pt>
                <c:pt idx="6">
                  <c:v>64.489999999999995</c:v>
                </c:pt>
              </c:numCache>
            </c:numRef>
          </c:xVal>
          <c:yVal>
            <c:numRef>
              <c:f>'negative side'!$C$21:$C$27</c:f>
              <c:numCache>
                <c:formatCode>General</c:formatCode>
                <c:ptCount val="7"/>
                <c:pt idx="0">
                  <c:v>640</c:v>
                </c:pt>
                <c:pt idx="1">
                  <c:v>690</c:v>
                </c:pt>
                <c:pt idx="2">
                  <c:v>830</c:v>
                </c:pt>
                <c:pt idx="3">
                  <c:v>640</c:v>
                </c:pt>
                <c:pt idx="4">
                  <c:v>730</c:v>
                </c:pt>
                <c:pt idx="5">
                  <c:v>950</c:v>
                </c:pt>
                <c:pt idx="6">
                  <c:v>950</c:v>
                </c:pt>
              </c:numCache>
            </c:numRef>
          </c:yVal>
          <c:smooth val="0"/>
        </c:ser>
        <c:ser>
          <c:idx val="1"/>
          <c:order val="1"/>
          <c:tx>
            <c:v>Cs</c:v>
          </c:tx>
          <c:spPr>
            <a:ln w="28575">
              <a:noFill/>
            </a:ln>
          </c:spPr>
          <c:marker>
            <c:symbol val="circle"/>
            <c:size val="9"/>
            <c:spPr>
              <a:solidFill>
                <a:srgbClr val="FF0000"/>
              </a:solidFill>
              <a:ln>
                <a:solidFill>
                  <a:schemeClr val="tx1"/>
                </a:solidFill>
              </a:ln>
            </c:spPr>
          </c:marker>
          <c:errBars>
            <c:errDir val="y"/>
            <c:errBarType val="both"/>
            <c:errValType val="cust"/>
            <c:noEndCap val="0"/>
            <c:plus>
              <c:numRef>
                <c:f>'negative side'!$D$4:$D$7</c:f>
                <c:numCache>
                  <c:formatCode>General</c:formatCode>
                  <c:ptCount val="4"/>
                  <c:pt idx="0">
                    <c:v>58</c:v>
                  </c:pt>
                  <c:pt idx="1">
                    <c:v>27</c:v>
                  </c:pt>
                  <c:pt idx="2">
                    <c:v>80</c:v>
                  </c:pt>
                  <c:pt idx="3">
                    <c:v>22</c:v>
                  </c:pt>
                </c:numCache>
              </c:numRef>
            </c:plus>
            <c:minus>
              <c:numRef>
                <c:f>'negative side'!$D$4:$D$7</c:f>
                <c:numCache>
                  <c:formatCode>General</c:formatCode>
                  <c:ptCount val="4"/>
                  <c:pt idx="0">
                    <c:v>58</c:v>
                  </c:pt>
                  <c:pt idx="1">
                    <c:v>27</c:v>
                  </c:pt>
                  <c:pt idx="2">
                    <c:v>80</c:v>
                  </c:pt>
                  <c:pt idx="3">
                    <c:v>22</c:v>
                  </c:pt>
                </c:numCache>
              </c:numRef>
            </c:minus>
          </c:errBars>
          <c:xVal>
            <c:numRef>
              <c:f>'negative side'!$B$4:$B$7</c:f>
              <c:numCache>
                <c:formatCode>General</c:formatCode>
                <c:ptCount val="4"/>
                <c:pt idx="0">
                  <c:v>101</c:v>
                </c:pt>
                <c:pt idx="1">
                  <c:v>101</c:v>
                </c:pt>
                <c:pt idx="2">
                  <c:v>101</c:v>
                </c:pt>
                <c:pt idx="3">
                  <c:v>101</c:v>
                </c:pt>
              </c:numCache>
            </c:numRef>
          </c:xVal>
          <c:yVal>
            <c:numRef>
              <c:f>'negative side'!$C$4:$C$7</c:f>
              <c:numCache>
                <c:formatCode>General</c:formatCode>
                <c:ptCount val="4"/>
                <c:pt idx="0">
                  <c:v>1029</c:v>
                </c:pt>
                <c:pt idx="1">
                  <c:v>955</c:v>
                </c:pt>
                <c:pt idx="2">
                  <c:v>957</c:v>
                </c:pt>
                <c:pt idx="3">
                  <c:v>872</c:v>
                </c:pt>
              </c:numCache>
            </c:numRef>
          </c:yVal>
          <c:smooth val="0"/>
        </c:ser>
        <c:ser>
          <c:idx val="2"/>
          <c:order val="2"/>
          <c:tx>
            <c:v>7Li</c:v>
          </c:tx>
          <c:spPr>
            <a:ln w="28575">
              <a:noFill/>
            </a:ln>
          </c:spPr>
          <c:marker>
            <c:symbol val="square"/>
            <c:size val="9"/>
            <c:spPr>
              <a:solidFill>
                <a:srgbClr val="7030A0"/>
              </a:solidFill>
              <a:ln>
                <a:solidFill>
                  <a:schemeClr val="tx1"/>
                </a:solidFill>
              </a:ln>
            </c:spPr>
          </c:marker>
          <c:errBars>
            <c:errDir val="y"/>
            <c:errBarType val="both"/>
            <c:errValType val="cust"/>
            <c:noEndCap val="0"/>
            <c:plus>
              <c:numRef>
                <c:f>'negative side'!$D$10:$D$12</c:f>
                <c:numCache>
                  <c:formatCode>General</c:formatCode>
                  <c:ptCount val="3"/>
                  <c:pt idx="0">
                    <c:v>11</c:v>
                  </c:pt>
                  <c:pt idx="1">
                    <c:v>12</c:v>
                  </c:pt>
                  <c:pt idx="2">
                    <c:v>8</c:v>
                  </c:pt>
                </c:numCache>
              </c:numRef>
            </c:plus>
            <c:minus>
              <c:numRef>
                <c:f>'negative side'!$D$10:$D$12</c:f>
                <c:numCache>
                  <c:formatCode>General</c:formatCode>
                  <c:ptCount val="3"/>
                  <c:pt idx="0">
                    <c:v>11</c:v>
                  </c:pt>
                  <c:pt idx="1">
                    <c:v>12</c:v>
                  </c:pt>
                  <c:pt idx="2">
                    <c:v>8</c:v>
                  </c:pt>
                </c:numCache>
              </c:numRef>
            </c:minus>
          </c:errBars>
          <c:xVal>
            <c:numRef>
              <c:f>'negative side'!$B$10:$B$12</c:f>
              <c:numCache>
                <c:formatCode>General</c:formatCode>
                <c:ptCount val="3"/>
                <c:pt idx="0">
                  <c:v>32.49</c:v>
                </c:pt>
                <c:pt idx="1">
                  <c:v>32.49</c:v>
                </c:pt>
                <c:pt idx="2">
                  <c:v>32.49</c:v>
                </c:pt>
              </c:numCache>
            </c:numRef>
          </c:xVal>
          <c:yVal>
            <c:numRef>
              <c:f>'negative side'!$C$10:$C$12</c:f>
              <c:numCache>
                <c:formatCode>General</c:formatCode>
                <c:ptCount val="3"/>
                <c:pt idx="0">
                  <c:v>264</c:v>
                </c:pt>
                <c:pt idx="1">
                  <c:v>268</c:v>
                </c:pt>
                <c:pt idx="2">
                  <c:v>241</c:v>
                </c:pt>
              </c:numCache>
            </c:numRef>
          </c:yVal>
          <c:smooth val="0"/>
        </c:ser>
        <c:ser>
          <c:idx val="4"/>
          <c:order val="3"/>
          <c:tx>
            <c:v>85Rb</c:v>
          </c:tx>
          <c:spPr>
            <a:ln w="28575">
              <a:noFill/>
            </a:ln>
          </c:spPr>
          <c:marker>
            <c:symbol val="triangle"/>
            <c:size val="9"/>
            <c:spPr>
              <a:solidFill>
                <a:schemeClr val="accent6">
                  <a:lumMod val="75000"/>
                </a:schemeClr>
              </a:solidFill>
              <a:ln>
                <a:solidFill>
                  <a:schemeClr val="tx1"/>
                </a:solidFill>
              </a:ln>
            </c:spPr>
          </c:marker>
          <c:errBars>
            <c:errDir val="y"/>
            <c:errBarType val="both"/>
            <c:errValType val="cust"/>
            <c:noEndCap val="0"/>
            <c:plus>
              <c:numRef>
                <c:f>'negative side'!$D$29</c:f>
                <c:numCache>
                  <c:formatCode>General</c:formatCode>
                  <c:ptCount val="1"/>
                  <c:pt idx="0">
                    <c:v>6</c:v>
                  </c:pt>
                </c:numCache>
              </c:numRef>
            </c:plus>
            <c:minus>
              <c:numRef>
                <c:f>'negative side'!$D$29</c:f>
                <c:numCache>
                  <c:formatCode>General</c:formatCode>
                  <c:ptCount val="1"/>
                  <c:pt idx="0">
                    <c:v>6</c:v>
                  </c:pt>
                </c:numCache>
              </c:numRef>
            </c:minus>
          </c:errBars>
          <c:xVal>
            <c:numRef>
              <c:f>'negative side'!$B$29</c:f>
              <c:numCache>
                <c:formatCode>General</c:formatCode>
                <c:ptCount val="1"/>
                <c:pt idx="0">
                  <c:v>82.1</c:v>
                </c:pt>
              </c:numCache>
            </c:numRef>
          </c:xVal>
          <c:yVal>
            <c:numRef>
              <c:f>'negative side'!$C$29</c:f>
              <c:numCache>
                <c:formatCode>General</c:formatCode>
                <c:ptCount val="1"/>
                <c:pt idx="0">
                  <c:v>759</c:v>
                </c:pt>
              </c:numCache>
            </c:numRef>
          </c:yVal>
          <c:smooth val="0"/>
        </c:ser>
        <c:ser>
          <c:idx val="5"/>
          <c:order val="4"/>
          <c:tx>
            <c:v>6Li</c:v>
          </c:tx>
          <c:spPr>
            <a:ln w="28575">
              <a:noFill/>
            </a:ln>
          </c:spPr>
          <c:marker>
            <c:symbol val="star"/>
            <c:size val="9"/>
            <c:spPr>
              <a:noFill/>
              <a:ln w="25400">
                <a:solidFill>
                  <a:srgbClr val="00B050"/>
                </a:solidFill>
              </a:ln>
            </c:spPr>
          </c:marker>
          <c:xVal>
            <c:numRef>
              <c:f>'negative side'!$B$31</c:f>
              <c:numCache>
                <c:formatCode>General</c:formatCode>
                <c:ptCount val="1"/>
                <c:pt idx="0">
                  <c:v>31.26</c:v>
                </c:pt>
              </c:numCache>
            </c:numRef>
          </c:xVal>
          <c:yVal>
            <c:numRef>
              <c:f>'negative side'!$C$31</c:f>
              <c:numCache>
                <c:formatCode>General</c:formatCode>
                <c:ptCount val="1"/>
                <c:pt idx="0">
                  <c:v>292</c:v>
                </c:pt>
              </c:numCache>
            </c:numRef>
          </c:yVal>
          <c:smooth val="0"/>
        </c:ser>
        <c:ser>
          <c:idx val="6"/>
          <c:order val="5"/>
          <c:tx>
            <c:strRef>
              <c:f>'negative side'!$C$46</c:f>
              <c:strCache>
                <c:ptCount val="1"/>
                <c:pt idx="0">
                  <c:v>-9.7RvdW</c:v>
                </c:pt>
              </c:strCache>
            </c:strRef>
          </c:tx>
          <c:spPr>
            <a:ln w="38100">
              <a:solidFill>
                <a:srgbClr val="FF0000"/>
              </a:solidFill>
              <a:prstDash val="sysDot"/>
            </a:ln>
          </c:spPr>
          <c:marker>
            <c:symbol val="none"/>
          </c:marker>
          <c:xVal>
            <c:numRef>
              <c:f>'negative side'!$B$47:$B$246</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numCache>
            </c:numRef>
          </c:xVal>
          <c:yVal>
            <c:numRef>
              <c:f>'negative side'!$C$47:$C$246</c:f>
              <c:numCache>
                <c:formatCode>General</c:formatCode>
                <c:ptCount val="200"/>
                <c:pt idx="0">
                  <c:v>9.73</c:v>
                </c:pt>
                <c:pt idx="1">
                  <c:v>19.46</c:v>
                </c:pt>
                <c:pt idx="2">
                  <c:v>29.19</c:v>
                </c:pt>
                <c:pt idx="3">
                  <c:v>38.92</c:v>
                </c:pt>
                <c:pt idx="4">
                  <c:v>48.650000000000006</c:v>
                </c:pt>
                <c:pt idx="5">
                  <c:v>58.38</c:v>
                </c:pt>
                <c:pt idx="6">
                  <c:v>68.11</c:v>
                </c:pt>
                <c:pt idx="7">
                  <c:v>77.84</c:v>
                </c:pt>
                <c:pt idx="8">
                  <c:v>87.570000000000007</c:v>
                </c:pt>
                <c:pt idx="9">
                  <c:v>97.300000000000011</c:v>
                </c:pt>
                <c:pt idx="10">
                  <c:v>107.03</c:v>
                </c:pt>
                <c:pt idx="11">
                  <c:v>116.76</c:v>
                </c:pt>
                <c:pt idx="12">
                  <c:v>126.49000000000001</c:v>
                </c:pt>
                <c:pt idx="13">
                  <c:v>136.22</c:v>
                </c:pt>
                <c:pt idx="14">
                  <c:v>145.95000000000002</c:v>
                </c:pt>
                <c:pt idx="15">
                  <c:v>155.68</c:v>
                </c:pt>
                <c:pt idx="16">
                  <c:v>165.41</c:v>
                </c:pt>
                <c:pt idx="17">
                  <c:v>175.14000000000001</c:v>
                </c:pt>
                <c:pt idx="18">
                  <c:v>184.87</c:v>
                </c:pt>
                <c:pt idx="19">
                  <c:v>194.60000000000002</c:v>
                </c:pt>
                <c:pt idx="20">
                  <c:v>204.33</c:v>
                </c:pt>
                <c:pt idx="21">
                  <c:v>214.06</c:v>
                </c:pt>
                <c:pt idx="22">
                  <c:v>223.79000000000002</c:v>
                </c:pt>
                <c:pt idx="23">
                  <c:v>233.52</c:v>
                </c:pt>
                <c:pt idx="24">
                  <c:v>243.25</c:v>
                </c:pt>
                <c:pt idx="25">
                  <c:v>252.98000000000002</c:v>
                </c:pt>
                <c:pt idx="26">
                  <c:v>262.71000000000004</c:v>
                </c:pt>
                <c:pt idx="27">
                  <c:v>272.44</c:v>
                </c:pt>
                <c:pt idx="28">
                  <c:v>282.17</c:v>
                </c:pt>
                <c:pt idx="29">
                  <c:v>291.90000000000003</c:v>
                </c:pt>
                <c:pt idx="30">
                  <c:v>301.63</c:v>
                </c:pt>
                <c:pt idx="31">
                  <c:v>311.36</c:v>
                </c:pt>
                <c:pt idx="32">
                  <c:v>321.09000000000003</c:v>
                </c:pt>
                <c:pt idx="33">
                  <c:v>330.82</c:v>
                </c:pt>
                <c:pt idx="34">
                  <c:v>340.55</c:v>
                </c:pt>
                <c:pt idx="35">
                  <c:v>350.28000000000003</c:v>
                </c:pt>
                <c:pt idx="36">
                  <c:v>360.01</c:v>
                </c:pt>
                <c:pt idx="37">
                  <c:v>369.74</c:v>
                </c:pt>
                <c:pt idx="38">
                  <c:v>379.47</c:v>
                </c:pt>
                <c:pt idx="39">
                  <c:v>389.20000000000005</c:v>
                </c:pt>
                <c:pt idx="40">
                  <c:v>398.93</c:v>
                </c:pt>
                <c:pt idx="41">
                  <c:v>408.66</c:v>
                </c:pt>
                <c:pt idx="42">
                  <c:v>418.39000000000004</c:v>
                </c:pt>
                <c:pt idx="43">
                  <c:v>428.12</c:v>
                </c:pt>
                <c:pt idx="44">
                  <c:v>437.85</c:v>
                </c:pt>
                <c:pt idx="45">
                  <c:v>447.58000000000004</c:v>
                </c:pt>
                <c:pt idx="46">
                  <c:v>457.31</c:v>
                </c:pt>
                <c:pt idx="47">
                  <c:v>467.04</c:v>
                </c:pt>
                <c:pt idx="48">
                  <c:v>476.77000000000004</c:v>
                </c:pt>
                <c:pt idx="49">
                  <c:v>486.5</c:v>
                </c:pt>
                <c:pt idx="50">
                  <c:v>496.23</c:v>
                </c:pt>
                <c:pt idx="51">
                  <c:v>505.96000000000004</c:v>
                </c:pt>
                <c:pt idx="52">
                  <c:v>515.69000000000005</c:v>
                </c:pt>
                <c:pt idx="53">
                  <c:v>525.42000000000007</c:v>
                </c:pt>
                <c:pt idx="54">
                  <c:v>535.15</c:v>
                </c:pt>
                <c:pt idx="55">
                  <c:v>544.88</c:v>
                </c:pt>
                <c:pt idx="56">
                  <c:v>554.61</c:v>
                </c:pt>
                <c:pt idx="57">
                  <c:v>564.34</c:v>
                </c:pt>
                <c:pt idx="58">
                  <c:v>574.07000000000005</c:v>
                </c:pt>
                <c:pt idx="59">
                  <c:v>583.80000000000007</c:v>
                </c:pt>
                <c:pt idx="60">
                  <c:v>593.53</c:v>
                </c:pt>
                <c:pt idx="61">
                  <c:v>603.26</c:v>
                </c:pt>
                <c:pt idx="62">
                  <c:v>612.99</c:v>
                </c:pt>
                <c:pt idx="63">
                  <c:v>622.72</c:v>
                </c:pt>
                <c:pt idx="64">
                  <c:v>632.45000000000005</c:v>
                </c:pt>
                <c:pt idx="65">
                  <c:v>642.18000000000006</c:v>
                </c:pt>
                <c:pt idx="66">
                  <c:v>651.91000000000008</c:v>
                </c:pt>
                <c:pt idx="67">
                  <c:v>661.64</c:v>
                </c:pt>
                <c:pt idx="68">
                  <c:v>671.37</c:v>
                </c:pt>
                <c:pt idx="69">
                  <c:v>681.1</c:v>
                </c:pt>
                <c:pt idx="70">
                  <c:v>690.83</c:v>
                </c:pt>
                <c:pt idx="71">
                  <c:v>700.56000000000006</c:v>
                </c:pt>
                <c:pt idx="72">
                  <c:v>710.29000000000008</c:v>
                </c:pt>
                <c:pt idx="73">
                  <c:v>720.02</c:v>
                </c:pt>
                <c:pt idx="74">
                  <c:v>729.75</c:v>
                </c:pt>
                <c:pt idx="75">
                  <c:v>739.48</c:v>
                </c:pt>
                <c:pt idx="76">
                  <c:v>749.21</c:v>
                </c:pt>
                <c:pt idx="77">
                  <c:v>758.94</c:v>
                </c:pt>
                <c:pt idx="78">
                  <c:v>768.67000000000007</c:v>
                </c:pt>
                <c:pt idx="79">
                  <c:v>778.40000000000009</c:v>
                </c:pt>
                <c:pt idx="80">
                  <c:v>788.13</c:v>
                </c:pt>
                <c:pt idx="81">
                  <c:v>797.86</c:v>
                </c:pt>
                <c:pt idx="82">
                  <c:v>807.59</c:v>
                </c:pt>
                <c:pt idx="83">
                  <c:v>817.32</c:v>
                </c:pt>
                <c:pt idx="84">
                  <c:v>827.05000000000007</c:v>
                </c:pt>
                <c:pt idx="85">
                  <c:v>836.78000000000009</c:v>
                </c:pt>
                <c:pt idx="86">
                  <c:v>846.51</c:v>
                </c:pt>
                <c:pt idx="87">
                  <c:v>856.24</c:v>
                </c:pt>
                <c:pt idx="88">
                  <c:v>865.97</c:v>
                </c:pt>
                <c:pt idx="89">
                  <c:v>875.7</c:v>
                </c:pt>
                <c:pt idx="90">
                  <c:v>885.43000000000006</c:v>
                </c:pt>
                <c:pt idx="91">
                  <c:v>895.16000000000008</c:v>
                </c:pt>
                <c:pt idx="92">
                  <c:v>904.89</c:v>
                </c:pt>
                <c:pt idx="93">
                  <c:v>914.62</c:v>
                </c:pt>
                <c:pt idx="94">
                  <c:v>924.35</c:v>
                </c:pt>
                <c:pt idx="95">
                  <c:v>934.08</c:v>
                </c:pt>
                <c:pt idx="96">
                  <c:v>943.81000000000006</c:v>
                </c:pt>
                <c:pt idx="97">
                  <c:v>953.54000000000008</c:v>
                </c:pt>
                <c:pt idx="98">
                  <c:v>963.2700000000001</c:v>
                </c:pt>
                <c:pt idx="99">
                  <c:v>973</c:v>
                </c:pt>
                <c:pt idx="100">
                  <c:v>982.73</c:v>
                </c:pt>
                <c:pt idx="101">
                  <c:v>992.46</c:v>
                </c:pt>
                <c:pt idx="102">
                  <c:v>1002.19</c:v>
                </c:pt>
                <c:pt idx="103">
                  <c:v>1011.9200000000001</c:v>
                </c:pt>
                <c:pt idx="104">
                  <c:v>1021.6500000000001</c:v>
                </c:pt>
                <c:pt idx="105">
                  <c:v>1031.3800000000001</c:v>
                </c:pt>
                <c:pt idx="106">
                  <c:v>1041.1100000000001</c:v>
                </c:pt>
                <c:pt idx="107">
                  <c:v>1050.8400000000001</c:v>
                </c:pt>
                <c:pt idx="108">
                  <c:v>1060.57</c:v>
                </c:pt>
                <c:pt idx="109">
                  <c:v>1070.3</c:v>
                </c:pt>
                <c:pt idx="110">
                  <c:v>1080.03</c:v>
                </c:pt>
                <c:pt idx="111">
                  <c:v>1089.76</c:v>
                </c:pt>
                <c:pt idx="112">
                  <c:v>1099.49</c:v>
                </c:pt>
                <c:pt idx="113">
                  <c:v>1109.22</c:v>
                </c:pt>
                <c:pt idx="114">
                  <c:v>1118.95</c:v>
                </c:pt>
                <c:pt idx="115">
                  <c:v>1128.68</c:v>
                </c:pt>
                <c:pt idx="116">
                  <c:v>1138.4100000000001</c:v>
                </c:pt>
                <c:pt idx="117">
                  <c:v>1148.1400000000001</c:v>
                </c:pt>
                <c:pt idx="118">
                  <c:v>1157.8700000000001</c:v>
                </c:pt>
                <c:pt idx="119">
                  <c:v>1167.6000000000001</c:v>
                </c:pt>
                <c:pt idx="120">
                  <c:v>1177.3300000000002</c:v>
                </c:pt>
                <c:pt idx="121">
                  <c:v>1187.06</c:v>
                </c:pt>
                <c:pt idx="122">
                  <c:v>1196.79</c:v>
                </c:pt>
                <c:pt idx="123">
                  <c:v>1206.52</c:v>
                </c:pt>
                <c:pt idx="124">
                  <c:v>1216.25</c:v>
                </c:pt>
                <c:pt idx="125">
                  <c:v>1225.98</c:v>
                </c:pt>
                <c:pt idx="126">
                  <c:v>1235.71</c:v>
                </c:pt>
                <c:pt idx="127">
                  <c:v>1245.44</c:v>
                </c:pt>
                <c:pt idx="128">
                  <c:v>1255.17</c:v>
                </c:pt>
                <c:pt idx="129">
                  <c:v>1264.9000000000001</c:v>
                </c:pt>
                <c:pt idx="130">
                  <c:v>1274.6300000000001</c:v>
                </c:pt>
                <c:pt idx="131">
                  <c:v>1284.3600000000001</c:v>
                </c:pt>
                <c:pt idx="132">
                  <c:v>1294.0900000000001</c:v>
                </c:pt>
                <c:pt idx="133">
                  <c:v>1303.8200000000002</c:v>
                </c:pt>
                <c:pt idx="134">
                  <c:v>1313.55</c:v>
                </c:pt>
                <c:pt idx="135">
                  <c:v>1323.28</c:v>
                </c:pt>
                <c:pt idx="136">
                  <c:v>1333.01</c:v>
                </c:pt>
                <c:pt idx="137">
                  <c:v>1342.74</c:v>
                </c:pt>
                <c:pt idx="138">
                  <c:v>1352.47</c:v>
                </c:pt>
                <c:pt idx="139">
                  <c:v>1362.2</c:v>
                </c:pt>
                <c:pt idx="140">
                  <c:v>1371.93</c:v>
                </c:pt>
                <c:pt idx="141">
                  <c:v>1381.66</c:v>
                </c:pt>
                <c:pt idx="142">
                  <c:v>1391.39</c:v>
                </c:pt>
                <c:pt idx="143">
                  <c:v>1401.1200000000001</c:v>
                </c:pt>
                <c:pt idx="144">
                  <c:v>1410.8500000000001</c:v>
                </c:pt>
                <c:pt idx="145">
                  <c:v>1420.5800000000002</c:v>
                </c:pt>
                <c:pt idx="146">
                  <c:v>1430.3100000000002</c:v>
                </c:pt>
                <c:pt idx="147">
                  <c:v>1440.04</c:v>
                </c:pt>
                <c:pt idx="148">
                  <c:v>1449.77</c:v>
                </c:pt>
                <c:pt idx="149">
                  <c:v>1459.5</c:v>
                </c:pt>
                <c:pt idx="150">
                  <c:v>1469.23</c:v>
                </c:pt>
                <c:pt idx="151">
                  <c:v>1478.96</c:v>
                </c:pt>
                <c:pt idx="152">
                  <c:v>1488.69</c:v>
                </c:pt>
                <c:pt idx="153">
                  <c:v>1498.42</c:v>
                </c:pt>
                <c:pt idx="154">
                  <c:v>1508.15</c:v>
                </c:pt>
                <c:pt idx="155">
                  <c:v>1517.88</c:v>
                </c:pt>
                <c:pt idx="156">
                  <c:v>1527.6100000000001</c:v>
                </c:pt>
                <c:pt idx="157">
                  <c:v>1537.3400000000001</c:v>
                </c:pt>
                <c:pt idx="158">
                  <c:v>1547.0700000000002</c:v>
                </c:pt>
                <c:pt idx="159">
                  <c:v>1556.8000000000002</c:v>
                </c:pt>
                <c:pt idx="160">
                  <c:v>1566.53</c:v>
                </c:pt>
                <c:pt idx="161">
                  <c:v>1576.26</c:v>
                </c:pt>
                <c:pt idx="162">
                  <c:v>1585.99</c:v>
                </c:pt>
                <c:pt idx="163">
                  <c:v>1595.72</c:v>
                </c:pt>
                <c:pt idx="164">
                  <c:v>1605.45</c:v>
                </c:pt>
                <c:pt idx="165">
                  <c:v>1615.18</c:v>
                </c:pt>
                <c:pt idx="166">
                  <c:v>1624.91</c:v>
                </c:pt>
                <c:pt idx="167">
                  <c:v>1634.64</c:v>
                </c:pt>
                <c:pt idx="168">
                  <c:v>1644.3700000000001</c:v>
                </c:pt>
                <c:pt idx="169">
                  <c:v>1654.1000000000001</c:v>
                </c:pt>
                <c:pt idx="170">
                  <c:v>1663.8300000000002</c:v>
                </c:pt>
                <c:pt idx="171">
                  <c:v>1673.5600000000002</c:v>
                </c:pt>
                <c:pt idx="172">
                  <c:v>1683.29</c:v>
                </c:pt>
                <c:pt idx="173">
                  <c:v>1693.02</c:v>
                </c:pt>
                <c:pt idx="174">
                  <c:v>1702.75</c:v>
                </c:pt>
                <c:pt idx="175">
                  <c:v>1712.48</c:v>
                </c:pt>
                <c:pt idx="176">
                  <c:v>1722.21</c:v>
                </c:pt>
                <c:pt idx="177">
                  <c:v>1731.94</c:v>
                </c:pt>
                <c:pt idx="178">
                  <c:v>1741.67</c:v>
                </c:pt>
                <c:pt idx="179">
                  <c:v>1751.4</c:v>
                </c:pt>
                <c:pt idx="180">
                  <c:v>1761.13</c:v>
                </c:pt>
                <c:pt idx="181">
                  <c:v>1770.8600000000001</c:v>
                </c:pt>
                <c:pt idx="182">
                  <c:v>1780.5900000000001</c:v>
                </c:pt>
                <c:pt idx="183">
                  <c:v>1790.3200000000002</c:v>
                </c:pt>
                <c:pt idx="184">
                  <c:v>1800.0500000000002</c:v>
                </c:pt>
                <c:pt idx="185">
                  <c:v>1809.78</c:v>
                </c:pt>
                <c:pt idx="186">
                  <c:v>1819.51</c:v>
                </c:pt>
                <c:pt idx="187">
                  <c:v>1829.24</c:v>
                </c:pt>
                <c:pt idx="188">
                  <c:v>1838.97</c:v>
                </c:pt>
                <c:pt idx="189">
                  <c:v>1848.7</c:v>
                </c:pt>
                <c:pt idx="190">
                  <c:v>1858.43</c:v>
                </c:pt>
                <c:pt idx="191">
                  <c:v>1868.16</c:v>
                </c:pt>
                <c:pt idx="192">
                  <c:v>1877.89</c:v>
                </c:pt>
                <c:pt idx="193">
                  <c:v>1887.6200000000001</c:v>
                </c:pt>
                <c:pt idx="194">
                  <c:v>1897.3500000000001</c:v>
                </c:pt>
                <c:pt idx="195">
                  <c:v>1907.0800000000002</c:v>
                </c:pt>
                <c:pt idx="196">
                  <c:v>1916.8100000000002</c:v>
                </c:pt>
                <c:pt idx="197">
                  <c:v>1926.5400000000002</c:v>
                </c:pt>
                <c:pt idx="198">
                  <c:v>1936.27</c:v>
                </c:pt>
                <c:pt idx="199">
                  <c:v>1946</c:v>
                </c:pt>
              </c:numCache>
            </c:numRef>
          </c:yVal>
          <c:smooth val="0"/>
        </c:ser>
        <c:dLbls>
          <c:showLegendKey val="0"/>
          <c:showVal val="0"/>
          <c:showCatName val="0"/>
          <c:showSerName val="0"/>
          <c:showPercent val="0"/>
          <c:showBubbleSize val="0"/>
        </c:dLbls>
        <c:axId val="261870336"/>
        <c:axId val="261872256"/>
      </c:scatterChart>
      <c:valAx>
        <c:axId val="261870336"/>
        <c:scaling>
          <c:orientation val="minMax"/>
          <c:max val="150"/>
        </c:scaling>
        <c:delete val="0"/>
        <c:axPos val="b"/>
        <c:title>
          <c:tx>
            <c:rich>
              <a:bodyPr/>
              <a:lstStyle/>
              <a:p>
                <a:pPr>
                  <a:defRPr/>
                </a:pPr>
                <a:r>
                  <a:rPr lang="en-US"/>
                  <a:t>r</a:t>
                </a:r>
                <a:r>
                  <a:rPr lang="en-US" baseline="-25000"/>
                  <a:t>vdW</a:t>
                </a:r>
                <a:r>
                  <a:rPr lang="en-US"/>
                  <a:t> [a0]</a:t>
                </a:r>
              </a:p>
            </c:rich>
          </c:tx>
          <c:layout>
            <c:manualLayout>
              <c:xMode val="edge"/>
              <c:yMode val="edge"/>
              <c:x val="0.39443028529749574"/>
              <c:y val="0.88757909806728708"/>
            </c:manualLayout>
          </c:layout>
          <c:overlay val="0"/>
        </c:title>
        <c:numFmt formatCode="General" sourceLinked="1"/>
        <c:majorTickMark val="out"/>
        <c:minorTickMark val="none"/>
        <c:tickLblPos val="nextTo"/>
        <c:spPr>
          <a:ln>
            <a:solidFill>
              <a:schemeClr val="tx1"/>
            </a:solidFill>
          </a:ln>
        </c:spPr>
        <c:crossAx val="261872256"/>
        <c:crosses val="autoZero"/>
        <c:crossBetween val="midCat"/>
      </c:valAx>
      <c:valAx>
        <c:axId val="261872256"/>
        <c:scaling>
          <c:orientation val="minMax"/>
          <c:max val="1500"/>
          <c:min val="0"/>
        </c:scaling>
        <c:delete val="0"/>
        <c:axPos val="l"/>
        <c:majorGridlines/>
        <c:title>
          <c:tx>
            <c:rich>
              <a:bodyPr rot="-5400000" vert="horz"/>
              <a:lstStyle/>
              <a:p>
                <a:pPr>
                  <a:defRPr/>
                </a:pPr>
                <a:r>
                  <a:rPr lang="en-US"/>
                  <a:t>-a- [a0]</a:t>
                </a:r>
              </a:p>
            </c:rich>
          </c:tx>
          <c:layout>
            <c:manualLayout>
              <c:xMode val="edge"/>
              <c:yMode val="edge"/>
              <c:x val="7.5868723367444853E-3"/>
              <c:y val="0.34690909090909089"/>
            </c:manualLayout>
          </c:layout>
          <c:overlay val="0"/>
        </c:title>
        <c:numFmt formatCode="General" sourceLinked="1"/>
        <c:majorTickMark val="out"/>
        <c:minorTickMark val="none"/>
        <c:tickLblPos val="nextTo"/>
        <c:spPr>
          <a:ln>
            <a:solidFill>
              <a:schemeClr val="tx1"/>
            </a:solidFill>
          </a:ln>
        </c:spPr>
        <c:crossAx val="261870336"/>
        <c:crosses val="autoZero"/>
        <c:crossBetween val="midCat"/>
      </c:valAx>
      <c:spPr>
        <a:ln>
          <a:solidFill>
            <a:schemeClr val="tx1"/>
          </a:solidFill>
        </a:ln>
      </c:spPr>
    </c:plotArea>
    <c:legend>
      <c:legendPos val="r"/>
      <c:layout>
        <c:manualLayout>
          <c:xMode val="edge"/>
          <c:yMode val="edge"/>
          <c:x val="0.7456056045832955"/>
          <c:y val="0.17027893104271058"/>
          <c:w val="0.25215842307073788"/>
          <c:h val="0.43496921975662134"/>
        </c:manualLayout>
      </c:layout>
      <c:overlay val="0"/>
    </c:legend>
    <c:plotVisOnly val="1"/>
    <c:dispBlanksAs val="gap"/>
    <c:showDLblsOverMax val="0"/>
  </c:chart>
  <c:txPr>
    <a:bodyPr/>
    <a:lstStyle/>
    <a:p>
      <a:pPr>
        <a:defRPr sz="16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5.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61CD8-3AC3-469B-9E3B-4304DB50B67F}" type="datetimeFigureOut">
              <a:rPr kumimoji="1" lang="ja-JP" altLang="en-US" smtClean="0"/>
              <a:t>2020/5/29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F2B04-A41A-4A96-8295-A6C81B48B08A}" type="slidenum">
              <a:rPr kumimoji="1" lang="ja-JP" altLang="en-US" smtClean="0"/>
              <a:t>‹#›</a:t>
            </a:fld>
            <a:endParaRPr kumimoji="1" lang="ja-JP" altLang="en-US"/>
          </a:p>
        </p:txBody>
      </p:sp>
    </p:spTree>
    <p:extLst>
      <p:ext uri="{BB962C8B-B14F-4D97-AF65-F5344CB8AC3E}">
        <p14:creationId xmlns:p14="http://schemas.microsoft.com/office/powerpoint/2010/main" val="90483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この段階では“予言“</a:t>
            </a:r>
            <a:endParaRPr kumimoji="1" lang="ja-JP" altLang="en-US" dirty="0"/>
          </a:p>
        </p:txBody>
      </p:sp>
      <p:sp>
        <p:nvSpPr>
          <p:cNvPr id="4" name="スライド番号プレースホルダー 3"/>
          <p:cNvSpPr>
            <a:spLocks noGrp="1"/>
          </p:cNvSpPr>
          <p:nvPr>
            <p:ph type="sldNum" sz="quarter" idx="10"/>
          </p:nvPr>
        </p:nvSpPr>
        <p:spPr/>
        <p:txBody>
          <a:bodyPr/>
          <a:lstStyle/>
          <a:p>
            <a:fld id="{C6E72916-B6A7-417B-A452-763DA8F8AEB5}" type="slidenum">
              <a:rPr kumimoji="1" lang="ja-JP" altLang="en-US" smtClean="0"/>
              <a:t>4</a:t>
            </a:fld>
            <a:endParaRPr kumimoji="1" lang="ja-JP" altLang="en-US"/>
          </a:p>
        </p:txBody>
      </p:sp>
    </p:spTree>
    <p:extLst>
      <p:ext uri="{BB962C8B-B14F-4D97-AF65-F5344CB8AC3E}">
        <p14:creationId xmlns:p14="http://schemas.microsoft.com/office/powerpoint/2010/main" val="76594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冷却原子の系で実験において初めて観測された。</a:t>
            </a:r>
            <a:endParaRPr kumimoji="1" lang="en-US" altLang="ja-JP" dirty="0" smtClean="0"/>
          </a:p>
          <a:p>
            <a:r>
              <a:rPr kumimoji="1" lang="ja-JP" altLang="en-US" dirty="0" smtClean="0"/>
              <a:t>三体ロスで見える。</a:t>
            </a:r>
            <a:endParaRPr kumimoji="1" lang="ja-JP" altLang="en-US" dirty="0"/>
          </a:p>
        </p:txBody>
      </p:sp>
      <p:sp>
        <p:nvSpPr>
          <p:cNvPr id="4" name="スライド番号プレースホルダー 3"/>
          <p:cNvSpPr>
            <a:spLocks noGrp="1"/>
          </p:cNvSpPr>
          <p:nvPr>
            <p:ph type="sldNum" sz="quarter" idx="10"/>
          </p:nvPr>
        </p:nvSpPr>
        <p:spPr/>
        <p:txBody>
          <a:bodyPr/>
          <a:lstStyle/>
          <a:p>
            <a:fld id="{C6E72916-B6A7-417B-A452-763DA8F8AEB5}" type="slidenum">
              <a:rPr kumimoji="1" lang="ja-JP" altLang="en-US" smtClean="0"/>
              <a:t>5</a:t>
            </a:fld>
            <a:endParaRPr kumimoji="1" lang="ja-JP" altLang="en-US"/>
          </a:p>
        </p:txBody>
      </p:sp>
    </p:spTree>
    <p:extLst>
      <p:ext uri="{BB962C8B-B14F-4D97-AF65-F5344CB8AC3E}">
        <p14:creationId xmlns:p14="http://schemas.microsoft.com/office/powerpoint/2010/main" val="58360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グラフが逆</a:t>
            </a:r>
            <a:endParaRPr kumimoji="1" lang="en-US" altLang="ja-JP" dirty="0" smtClean="0"/>
          </a:p>
          <a:p>
            <a:r>
              <a:rPr kumimoji="1" lang="ja-JP" altLang="en-US" dirty="0" smtClean="0"/>
              <a:t>スケーリングが見えた</a:t>
            </a:r>
            <a:endParaRPr kumimoji="1" lang="en-US" altLang="ja-JP" dirty="0" smtClean="0"/>
          </a:p>
          <a:p>
            <a:r>
              <a:rPr kumimoji="1" lang="ja-JP" altLang="en-US" dirty="0" smtClean="0"/>
              <a:t>→スケール値はほぼ理論通り</a:t>
            </a:r>
            <a:endParaRPr kumimoji="1" lang="ja-JP" altLang="en-US" dirty="0"/>
          </a:p>
        </p:txBody>
      </p:sp>
      <p:sp>
        <p:nvSpPr>
          <p:cNvPr id="4" name="スライド番号プレースホルダー 3"/>
          <p:cNvSpPr>
            <a:spLocks noGrp="1"/>
          </p:cNvSpPr>
          <p:nvPr>
            <p:ph type="sldNum" sz="quarter" idx="10"/>
          </p:nvPr>
        </p:nvSpPr>
        <p:spPr/>
        <p:txBody>
          <a:bodyPr/>
          <a:lstStyle/>
          <a:p>
            <a:fld id="{C6E72916-B6A7-417B-A452-763DA8F8AEB5}" type="slidenum">
              <a:rPr kumimoji="1" lang="ja-JP" altLang="en-US" smtClean="0"/>
              <a:t>6</a:t>
            </a:fld>
            <a:endParaRPr kumimoji="1" lang="ja-JP" altLang="en-US"/>
          </a:p>
        </p:txBody>
      </p:sp>
    </p:spTree>
    <p:extLst>
      <p:ext uri="{BB962C8B-B14F-4D97-AF65-F5344CB8AC3E}">
        <p14:creationId xmlns:p14="http://schemas.microsoft.com/office/powerpoint/2010/main" val="369104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この段階では“予言“</a:t>
            </a:r>
            <a:endParaRPr kumimoji="1" lang="ja-JP" altLang="en-US" dirty="0"/>
          </a:p>
        </p:txBody>
      </p:sp>
      <p:sp>
        <p:nvSpPr>
          <p:cNvPr id="4" name="スライド番号プレースホルダー 3"/>
          <p:cNvSpPr>
            <a:spLocks noGrp="1"/>
          </p:cNvSpPr>
          <p:nvPr>
            <p:ph type="sldNum" sz="quarter" idx="10"/>
          </p:nvPr>
        </p:nvSpPr>
        <p:spPr/>
        <p:txBody>
          <a:bodyPr/>
          <a:lstStyle/>
          <a:p>
            <a:fld id="{C6E72916-B6A7-417B-A452-763DA8F8AEB5}" type="slidenum">
              <a:rPr kumimoji="1" lang="ja-JP" altLang="en-US" smtClean="0"/>
              <a:t>7</a:t>
            </a:fld>
            <a:endParaRPr kumimoji="1" lang="ja-JP" altLang="en-US"/>
          </a:p>
        </p:txBody>
      </p:sp>
    </p:spTree>
    <p:extLst>
      <p:ext uri="{BB962C8B-B14F-4D97-AF65-F5344CB8AC3E}">
        <p14:creationId xmlns:p14="http://schemas.microsoft.com/office/powerpoint/2010/main" val="76594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等核原子の三体衝突→</a:t>
            </a:r>
            <a:r>
              <a:rPr kumimoji="1" lang="en-US" altLang="ja-JP" dirty="0" smtClean="0"/>
              <a:t>universality</a:t>
            </a:r>
            <a:r>
              <a:rPr kumimoji="1" lang="ja-JP" altLang="en-US" dirty="0" smtClean="0"/>
              <a:t>が実験的に提案された。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E76019-36E9-480C-8B87-51D3D01F65A8}"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277835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異核原子ではスケーリングは質量比による</a:t>
            </a:r>
            <a:endParaRPr kumimoji="1" lang="ja-JP" altLang="en-US" dirty="0"/>
          </a:p>
        </p:txBody>
      </p:sp>
      <p:sp>
        <p:nvSpPr>
          <p:cNvPr id="4" name="スライド番号プレースホルダー 3"/>
          <p:cNvSpPr>
            <a:spLocks noGrp="1"/>
          </p:cNvSpPr>
          <p:nvPr>
            <p:ph type="sldNum" sz="quarter" idx="10"/>
          </p:nvPr>
        </p:nvSpPr>
        <p:spPr/>
        <p:txBody>
          <a:bodyPr/>
          <a:lstStyle/>
          <a:p>
            <a:fld id="{C6E72916-B6A7-417B-A452-763DA8F8AEB5}" type="slidenum">
              <a:rPr kumimoji="1" lang="ja-JP" altLang="en-US" smtClean="0"/>
              <a:t>24</a:t>
            </a:fld>
            <a:endParaRPr kumimoji="1" lang="ja-JP" altLang="en-US"/>
          </a:p>
        </p:txBody>
      </p:sp>
    </p:spTree>
    <p:extLst>
      <p:ext uri="{BB962C8B-B14F-4D97-AF65-F5344CB8AC3E}">
        <p14:creationId xmlns:p14="http://schemas.microsoft.com/office/powerpoint/2010/main" val="190355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240206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36117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334633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101861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32541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83381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1646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139997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412866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388678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ADB86E-D96C-4D88-944B-6D78E8F290E7}" type="datetimeFigureOut">
              <a:rPr kumimoji="1" lang="ja-JP" altLang="en-US" smtClean="0"/>
              <a:t>2020/5/29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53246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DB86E-D96C-4D88-944B-6D78E8F290E7}" type="datetimeFigureOut">
              <a:rPr kumimoji="1" lang="ja-JP" altLang="en-US" smtClean="0"/>
              <a:t>2020/5/29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7B650-161C-452E-A236-DF63F9D4B443}" type="slidenum">
              <a:rPr kumimoji="1" lang="ja-JP" altLang="en-US" smtClean="0"/>
              <a:t>‹#›</a:t>
            </a:fld>
            <a:endParaRPr kumimoji="1" lang="ja-JP" altLang="en-US"/>
          </a:p>
        </p:txBody>
      </p:sp>
    </p:spTree>
    <p:extLst>
      <p:ext uri="{BB962C8B-B14F-4D97-AF65-F5344CB8AC3E}">
        <p14:creationId xmlns:p14="http://schemas.microsoft.com/office/powerpoint/2010/main" val="269943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image" Target="../media/image31.wmf"/><Relationship Id="rId10" Type="http://schemas.openxmlformats.org/officeDocument/2006/relationships/chart" Target="../charts/chart1.xml"/><Relationship Id="rId4" Type="http://schemas.openxmlformats.org/officeDocument/2006/relationships/oleObject" Target="../embeddings/oleObject18.bin"/><Relationship Id="rId9" Type="http://schemas.openxmlformats.org/officeDocument/2006/relationships/image" Target="../media/image33.wmf"/></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4.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21.bin"/><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3.png"/><Relationship Id="rId18" Type="http://schemas.openxmlformats.org/officeDocument/2006/relationships/image" Target="../media/image54.png"/><Relationship Id="rId7" Type="http://schemas.openxmlformats.org/officeDocument/2006/relationships/image" Target="../media/image41.png"/><Relationship Id="rId12" Type="http://schemas.openxmlformats.org/officeDocument/2006/relationships/image" Target="../media/image52.png"/><Relationship Id="rId17" Type="http://schemas.openxmlformats.org/officeDocument/2006/relationships/image" Target="../media/image50.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5.png"/><Relationship Id="rId15" Type="http://schemas.openxmlformats.org/officeDocument/2006/relationships/image" Target="../media/image48.png"/><Relationship Id="rId10" Type="http://schemas.openxmlformats.org/officeDocument/2006/relationships/image" Target="../media/image44.png"/><Relationship Id="rId9" Type="http://schemas.openxmlformats.org/officeDocument/2006/relationships/image" Target="../media/image43.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3.png"/><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23.bin"/><Relationship Id="rId4" Type="http://schemas.openxmlformats.org/officeDocument/2006/relationships/image" Target="../media/image85.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90.png"/><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60.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4.bin"/><Relationship Id="rId18" Type="http://schemas.openxmlformats.org/officeDocument/2006/relationships/image" Target="../media/image9.wmf"/><Relationship Id="rId3" Type="http://schemas.openxmlformats.org/officeDocument/2006/relationships/notesSlide" Target="../notesSlides/notesSlide1.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6.wmf"/><Relationship Id="rId17" Type="http://schemas.openxmlformats.org/officeDocument/2006/relationships/oleObject" Target="../embeddings/oleObject6.bin"/><Relationship Id="rId2" Type="http://schemas.openxmlformats.org/officeDocument/2006/relationships/slideLayout" Target="../slideLayouts/slideLayout6.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5" Type="http://schemas.openxmlformats.org/officeDocument/2006/relationships/oleObject" Target="../embeddings/oleObject5.bin"/><Relationship Id="rId10" Type="http://schemas.openxmlformats.org/officeDocument/2006/relationships/image" Target="../media/image5.wmf"/><Relationship Id="rId19" Type="http://schemas.openxmlformats.org/officeDocument/2006/relationships/oleObject" Target="../embeddings/oleObject7.bin"/><Relationship Id="rId4" Type="http://schemas.openxmlformats.org/officeDocument/2006/relationships/image" Target="../media/image12.png"/><Relationship Id="rId9" Type="http://schemas.openxmlformats.org/officeDocument/2006/relationships/oleObject" Target="../embeddings/oleObject2.bin"/><Relationship Id="rId14" Type="http://schemas.openxmlformats.org/officeDocument/2006/relationships/image" Target="../media/image7.wmf"/><Relationship Id="rId22" Type="http://schemas.openxmlformats.org/officeDocument/2006/relationships/image" Target="../media/image11.wmf"/></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0.wmf"/><Relationship Id="rId18" Type="http://schemas.openxmlformats.org/officeDocument/2006/relationships/oleObject" Target="../embeddings/oleObject15.bin"/><Relationship Id="rId3" Type="http://schemas.openxmlformats.org/officeDocument/2006/relationships/notesSlide" Target="../notesSlides/notesSlide4.xml"/><Relationship Id="rId21" Type="http://schemas.openxmlformats.org/officeDocument/2006/relationships/image" Target="../media/image24.wmf"/><Relationship Id="rId7" Type="http://schemas.openxmlformats.org/officeDocument/2006/relationships/image" Target="../media/image5.wmf"/><Relationship Id="rId12" Type="http://schemas.openxmlformats.org/officeDocument/2006/relationships/oleObject" Target="../embeddings/oleObject12.bin"/><Relationship Id="rId17" Type="http://schemas.openxmlformats.org/officeDocument/2006/relationships/image" Target="../media/image22.wmf"/><Relationship Id="rId2" Type="http://schemas.openxmlformats.org/officeDocument/2006/relationships/slideLayout" Target="../slideLayouts/slideLayout6.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image" Target="../media/image14.png"/><Relationship Id="rId15" Type="http://schemas.openxmlformats.org/officeDocument/2006/relationships/image" Target="../media/image21.wmf"/><Relationship Id="rId23" Type="http://schemas.openxmlformats.org/officeDocument/2006/relationships/image" Target="../media/image25.wmf"/><Relationship Id="rId10" Type="http://schemas.openxmlformats.org/officeDocument/2006/relationships/oleObject" Target="../embeddings/oleObject11.bin"/><Relationship Id="rId19" Type="http://schemas.openxmlformats.org/officeDocument/2006/relationships/image" Target="../media/image23.wmf"/><Relationship Id="rId4" Type="http://schemas.openxmlformats.org/officeDocument/2006/relationships/image" Target="../media/image12.png"/><Relationship Id="rId9" Type="http://schemas.openxmlformats.org/officeDocument/2006/relationships/image" Target="../media/image18.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708920"/>
            <a:ext cx="7772400" cy="1470025"/>
          </a:xfrm>
        </p:spPr>
        <p:txBody>
          <a:bodyPr>
            <a:normAutofit fontScale="90000"/>
          </a:bodyPr>
          <a:lstStyle/>
          <a:p>
            <a:r>
              <a:rPr kumimoji="1" lang="ja-JP" altLang="en-US" sz="3200" dirty="0" smtClean="0"/>
              <a:t>エフィモフ状態と</a:t>
            </a:r>
            <a:r>
              <a:rPr kumimoji="1" lang="en-US" altLang="ja-JP" sz="3200" dirty="0" smtClean="0"/>
              <a:t>van der Waals universality</a:t>
            </a:r>
            <a:br>
              <a:rPr kumimoji="1" lang="en-US" altLang="ja-JP" sz="3200" dirty="0" smtClean="0"/>
            </a:br>
            <a:r>
              <a:rPr kumimoji="1" lang="ja-JP" altLang="en-US" sz="3200" dirty="0" smtClean="0"/>
              <a:t>（冷却原子系における自己束縛液滴の実現）</a:t>
            </a:r>
            <a:endParaRPr kumimoji="1" lang="ja-JP" altLang="en-US" sz="3200" dirty="0"/>
          </a:p>
        </p:txBody>
      </p:sp>
      <p:sp>
        <p:nvSpPr>
          <p:cNvPr id="3" name="サブタイトル 2"/>
          <p:cNvSpPr>
            <a:spLocks noGrp="1"/>
          </p:cNvSpPr>
          <p:nvPr>
            <p:ph type="subTitle" idx="1"/>
          </p:nvPr>
        </p:nvSpPr>
        <p:spPr>
          <a:xfrm>
            <a:off x="1331640" y="5013176"/>
            <a:ext cx="6400800" cy="1343000"/>
          </a:xfrm>
        </p:spPr>
        <p:txBody>
          <a:bodyPr/>
          <a:lstStyle/>
          <a:p>
            <a:r>
              <a:rPr lang="ja-JP" altLang="en-US" dirty="0" smtClean="0">
                <a:solidFill>
                  <a:schemeClr val="tx1"/>
                </a:solidFill>
              </a:rPr>
              <a:t>加藤　宏平</a:t>
            </a:r>
            <a:endParaRPr lang="en-US" altLang="ja-JP" dirty="0" smtClean="0">
              <a:solidFill>
                <a:schemeClr val="tx1"/>
              </a:solidFill>
            </a:endParaRPr>
          </a:p>
          <a:p>
            <a:r>
              <a:rPr lang="ja-JP" altLang="en-US" dirty="0" smtClean="0">
                <a:solidFill>
                  <a:schemeClr val="tx1"/>
                </a:solidFill>
              </a:rPr>
              <a:t>　レーザー量子物理学研究室</a:t>
            </a:r>
            <a:endParaRPr kumimoji="1" lang="ja-JP" altLang="en-US" dirty="0">
              <a:solidFill>
                <a:schemeClr val="tx1"/>
              </a:solidFill>
            </a:endParaRPr>
          </a:p>
        </p:txBody>
      </p:sp>
      <p:sp>
        <p:nvSpPr>
          <p:cNvPr id="4" name="タイトル 1"/>
          <p:cNvSpPr txBox="1">
            <a:spLocks/>
          </p:cNvSpPr>
          <p:nvPr/>
        </p:nvSpPr>
        <p:spPr>
          <a:xfrm>
            <a:off x="539552" y="69269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冷却原子系における少数多体系の研究</a:t>
            </a:r>
            <a:endParaRPr lang="ja-JP" altLang="en-US" sz="3200" dirty="0"/>
          </a:p>
        </p:txBody>
      </p:sp>
    </p:spTree>
    <p:extLst>
      <p:ext uri="{BB962C8B-B14F-4D97-AF65-F5344CB8AC3E}">
        <p14:creationId xmlns:p14="http://schemas.microsoft.com/office/powerpoint/2010/main" val="17423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980" y="-230832"/>
            <a:ext cx="8229600" cy="1143000"/>
          </a:xfrm>
        </p:spPr>
        <p:txBody>
          <a:bodyPr/>
          <a:lstStyle/>
          <a:p>
            <a:r>
              <a:rPr kumimoji="1" lang="en-US" altLang="ja-JP" dirty="0" smtClean="0"/>
              <a:t>van </a:t>
            </a:r>
            <a:r>
              <a:rPr kumimoji="1" lang="en-US" altLang="ja-JP" dirty="0" smtClean="0"/>
              <a:t>der Waals universality</a:t>
            </a:r>
            <a:endParaRPr kumimoji="1" lang="ja-JP" altLang="en-US" dirty="0"/>
          </a:p>
        </p:txBody>
      </p:sp>
      <p:sp>
        <p:nvSpPr>
          <p:cNvPr id="17" name="テキスト ボックス 16"/>
          <p:cNvSpPr txBox="1"/>
          <p:nvPr/>
        </p:nvSpPr>
        <p:spPr>
          <a:xfrm>
            <a:off x="4283968" y="5367418"/>
            <a:ext cx="4870244" cy="707886"/>
          </a:xfrm>
          <a:prstGeom prst="rect">
            <a:avLst/>
          </a:prstGeom>
          <a:noFill/>
        </p:spPr>
        <p:txBody>
          <a:bodyPr wrap="none" rtlCol="0">
            <a:spAutoFit/>
          </a:bodyPr>
          <a:lstStyle/>
          <a:p>
            <a:pPr fontAlgn="base">
              <a:spcBef>
                <a:spcPct val="0"/>
              </a:spcBef>
              <a:spcAft>
                <a:spcPct val="0"/>
              </a:spcAft>
            </a:pPr>
            <a:r>
              <a:rPr lang="en-US" altLang="ja-JP" sz="1000" dirty="0" smtClean="0">
                <a:solidFill>
                  <a:srgbClr val="000000"/>
                </a:solidFill>
              </a:rPr>
              <a:t>[1] S. Roy </a:t>
            </a:r>
            <a:r>
              <a:rPr lang="en-US" altLang="ja-JP" sz="1000" i="1" dirty="0" smtClean="0">
                <a:solidFill>
                  <a:srgbClr val="000000"/>
                </a:solidFill>
              </a:rPr>
              <a:t>et al</a:t>
            </a:r>
            <a:r>
              <a:rPr lang="en-US" altLang="ja-JP" sz="1000" dirty="0" smtClean="0">
                <a:solidFill>
                  <a:srgbClr val="000000"/>
                </a:solidFill>
              </a:rPr>
              <a:t>., arXiv1303.3843</a:t>
            </a:r>
            <a:r>
              <a:rPr lang="ja-JP" altLang="en-US" sz="1000" dirty="0" smtClean="0">
                <a:solidFill>
                  <a:srgbClr val="000000"/>
                </a:solidFill>
              </a:rPr>
              <a:t> </a:t>
            </a:r>
            <a:r>
              <a:rPr lang="en-US" altLang="ja-JP" sz="1000" dirty="0" smtClean="0">
                <a:solidFill>
                  <a:srgbClr val="000000"/>
                </a:solidFill>
              </a:rPr>
              <a:t>[2] M. </a:t>
            </a:r>
            <a:r>
              <a:rPr lang="en-US" altLang="ja-JP" sz="1000" dirty="0" err="1" smtClean="0">
                <a:solidFill>
                  <a:srgbClr val="000000"/>
                </a:solidFill>
              </a:rPr>
              <a:t>Berninger</a:t>
            </a:r>
            <a:r>
              <a:rPr lang="en-US" altLang="ja-JP" sz="1000" dirty="0" smtClean="0">
                <a:solidFill>
                  <a:srgbClr val="000000"/>
                </a:solidFill>
              </a:rPr>
              <a:t> </a:t>
            </a:r>
            <a:r>
              <a:rPr lang="en-US" altLang="ja-JP" sz="1000" i="1" dirty="0" smtClean="0">
                <a:solidFill>
                  <a:srgbClr val="000000"/>
                </a:solidFill>
              </a:rPr>
              <a:t>et al</a:t>
            </a:r>
            <a:r>
              <a:rPr lang="en-US" altLang="ja-JP" sz="1000" dirty="0" smtClean="0">
                <a:solidFill>
                  <a:srgbClr val="000000"/>
                </a:solidFill>
              </a:rPr>
              <a:t>., PRL, </a:t>
            </a:r>
            <a:r>
              <a:rPr lang="en-US" altLang="ja-JP" sz="1000" b="1" dirty="0" smtClean="0">
                <a:solidFill>
                  <a:srgbClr val="000000"/>
                </a:solidFill>
              </a:rPr>
              <a:t>107</a:t>
            </a:r>
            <a:r>
              <a:rPr lang="en-US" altLang="ja-JP" sz="1000" dirty="0" smtClean="0">
                <a:solidFill>
                  <a:srgbClr val="000000"/>
                </a:solidFill>
              </a:rPr>
              <a:t>, 120401 (2011).</a:t>
            </a:r>
          </a:p>
          <a:p>
            <a:pPr fontAlgn="base">
              <a:spcBef>
                <a:spcPct val="0"/>
              </a:spcBef>
              <a:spcAft>
                <a:spcPct val="0"/>
              </a:spcAft>
            </a:pPr>
            <a:r>
              <a:rPr lang="en-US" altLang="ja-JP" sz="1000" dirty="0">
                <a:solidFill>
                  <a:srgbClr val="000000"/>
                </a:solidFill>
              </a:rPr>
              <a:t>[</a:t>
            </a:r>
            <a:r>
              <a:rPr lang="en-US" altLang="ja-JP" sz="1000" dirty="0" smtClean="0">
                <a:solidFill>
                  <a:srgbClr val="000000"/>
                </a:solidFill>
              </a:rPr>
              <a:t>3]N. Gross </a:t>
            </a:r>
            <a:r>
              <a:rPr lang="en-US" altLang="ja-JP" sz="1000" i="1" dirty="0" smtClean="0">
                <a:solidFill>
                  <a:srgbClr val="000000"/>
                </a:solidFill>
              </a:rPr>
              <a:t>et al</a:t>
            </a:r>
            <a:r>
              <a:rPr lang="en-US" altLang="ja-JP" sz="1000" dirty="0" smtClean="0">
                <a:solidFill>
                  <a:srgbClr val="000000"/>
                </a:solidFill>
              </a:rPr>
              <a:t>., PRL </a:t>
            </a:r>
            <a:r>
              <a:rPr lang="en-US" altLang="ja-JP" sz="1000" b="1" dirty="0" smtClean="0">
                <a:solidFill>
                  <a:srgbClr val="000000"/>
                </a:solidFill>
              </a:rPr>
              <a:t>103</a:t>
            </a:r>
            <a:r>
              <a:rPr lang="en-US" altLang="ja-JP" sz="1000" dirty="0" smtClean="0">
                <a:solidFill>
                  <a:srgbClr val="000000"/>
                </a:solidFill>
              </a:rPr>
              <a:t>, 163202 (2009). P. Dyke </a:t>
            </a:r>
            <a:r>
              <a:rPr lang="en-US" altLang="ja-JP" sz="1000" i="1" dirty="0" smtClean="0">
                <a:solidFill>
                  <a:srgbClr val="000000"/>
                </a:solidFill>
              </a:rPr>
              <a:t>et al., </a:t>
            </a:r>
            <a:r>
              <a:rPr lang="en-US" altLang="ja-JP" sz="1000" dirty="0" smtClean="0">
                <a:solidFill>
                  <a:srgbClr val="000000"/>
                </a:solidFill>
              </a:rPr>
              <a:t>arXiv:1302.0281 (2013).</a:t>
            </a:r>
          </a:p>
          <a:p>
            <a:pPr fontAlgn="base">
              <a:spcBef>
                <a:spcPct val="0"/>
              </a:spcBef>
              <a:spcAft>
                <a:spcPct val="0"/>
              </a:spcAft>
            </a:pPr>
            <a:r>
              <a:rPr lang="en-US" altLang="ja-JP" sz="1000" dirty="0" smtClean="0">
                <a:solidFill>
                  <a:srgbClr val="000000"/>
                </a:solidFill>
              </a:rPr>
              <a:t>[4] R. J. Wild </a:t>
            </a:r>
            <a:r>
              <a:rPr lang="en-US" altLang="ja-JP" sz="1000" i="1" dirty="0" smtClean="0">
                <a:solidFill>
                  <a:srgbClr val="000000"/>
                </a:solidFill>
              </a:rPr>
              <a:t>et al.</a:t>
            </a:r>
            <a:r>
              <a:rPr lang="en-US" altLang="ja-JP" sz="1000" dirty="0" smtClean="0">
                <a:solidFill>
                  <a:srgbClr val="000000"/>
                </a:solidFill>
              </a:rPr>
              <a:t>,  PRL </a:t>
            </a:r>
            <a:r>
              <a:rPr lang="en-US" altLang="ja-JP" sz="1000" b="1" dirty="0" smtClean="0">
                <a:solidFill>
                  <a:srgbClr val="000000"/>
                </a:solidFill>
              </a:rPr>
              <a:t>108</a:t>
            </a:r>
            <a:r>
              <a:rPr lang="en-US" altLang="ja-JP" sz="1000" dirty="0" smtClean="0">
                <a:solidFill>
                  <a:srgbClr val="000000"/>
                </a:solidFill>
              </a:rPr>
              <a:t>, 145305 (2012).</a:t>
            </a:r>
          </a:p>
          <a:p>
            <a:pPr fontAlgn="base">
              <a:spcBef>
                <a:spcPct val="0"/>
              </a:spcBef>
              <a:spcAft>
                <a:spcPct val="0"/>
              </a:spcAft>
            </a:pPr>
            <a:r>
              <a:rPr lang="en-US" altLang="ja-JP" sz="1000" dirty="0" smtClean="0">
                <a:solidFill>
                  <a:srgbClr val="000000"/>
                </a:solidFill>
              </a:rPr>
              <a:t>[5]A. N. </a:t>
            </a:r>
            <a:r>
              <a:rPr lang="en-US" altLang="ja-JP" sz="1000" dirty="0" err="1" smtClean="0">
                <a:solidFill>
                  <a:srgbClr val="000000"/>
                </a:solidFill>
              </a:rPr>
              <a:t>Wenz</a:t>
            </a:r>
            <a:r>
              <a:rPr lang="en-US" altLang="ja-JP" sz="1000" dirty="0" smtClean="0">
                <a:solidFill>
                  <a:srgbClr val="000000"/>
                </a:solidFill>
              </a:rPr>
              <a:t> </a:t>
            </a:r>
            <a:r>
              <a:rPr lang="en-US" altLang="ja-JP" sz="1000" i="1" dirty="0" smtClean="0">
                <a:solidFill>
                  <a:srgbClr val="000000"/>
                </a:solidFill>
              </a:rPr>
              <a:t>et al</a:t>
            </a:r>
            <a:r>
              <a:rPr lang="en-US" altLang="ja-JP" sz="1000" dirty="0" smtClean="0">
                <a:solidFill>
                  <a:srgbClr val="000000"/>
                </a:solidFill>
              </a:rPr>
              <a:t>., PRA </a:t>
            </a:r>
            <a:r>
              <a:rPr lang="en-US" altLang="ja-JP" sz="1000" b="1" dirty="0" smtClean="0">
                <a:solidFill>
                  <a:srgbClr val="000000"/>
                </a:solidFill>
              </a:rPr>
              <a:t>80</a:t>
            </a:r>
            <a:r>
              <a:rPr lang="en-US" altLang="ja-JP" sz="1000" dirty="0" smtClean="0">
                <a:solidFill>
                  <a:srgbClr val="000000"/>
                </a:solidFill>
              </a:rPr>
              <a:t> 040702(R) (2009).</a:t>
            </a:r>
          </a:p>
        </p:txBody>
      </p:sp>
      <p:sp>
        <p:nvSpPr>
          <p:cNvPr id="20" name="テキスト ボックス 19"/>
          <p:cNvSpPr txBox="1"/>
          <p:nvPr/>
        </p:nvSpPr>
        <p:spPr>
          <a:xfrm>
            <a:off x="4283968" y="5082369"/>
            <a:ext cx="960519" cy="276999"/>
          </a:xfrm>
          <a:prstGeom prst="rect">
            <a:avLst/>
          </a:prstGeom>
          <a:noFill/>
        </p:spPr>
        <p:txBody>
          <a:bodyPr wrap="none" rtlCol="0">
            <a:spAutoFit/>
          </a:bodyPr>
          <a:lstStyle/>
          <a:p>
            <a:pPr fontAlgn="base">
              <a:spcBef>
                <a:spcPct val="0"/>
              </a:spcBef>
              <a:spcAft>
                <a:spcPct val="0"/>
              </a:spcAft>
            </a:pPr>
            <a:r>
              <a:rPr lang="en-US" altLang="ja-JP" sz="1200" dirty="0" smtClean="0">
                <a:solidFill>
                  <a:srgbClr val="000000"/>
                </a:solidFill>
              </a:rPr>
              <a:t>Experiment</a:t>
            </a:r>
            <a:endParaRPr lang="ja-JP" altLang="en-US" sz="1200" dirty="0">
              <a:solidFill>
                <a:srgbClr val="000000"/>
              </a:solidFill>
            </a:endParaRPr>
          </a:p>
        </p:txBody>
      </p:sp>
      <p:sp>
        <p:nvSpPr>
          <p:cNvPr id="5" name="テキスト ボックス 4"/>
          <p:cNvSpPr txBox="1"/>
          <p:nvPr/>
        </p:nvSpPr>
        <p:spPr>
          <a:xfrm>
            <a:off x="299334" y="942781"/>
            <a:ext cx="3414717" cy="646331"/>
          </a:xfrm>
          <a:prstGeom prst="rect">
            <a:avLst/>
          </a:prstGeom>
          <a:noFill/>
        </p:spPr>
        <p:txBody>
          <a:bodyPr wrap="none" rtlCol="0">
            <a:spAutoFit/>
          </a:bodyPr>
          <a:lstStyle/>
          <a:p>
            <a:r>
              <a:rPr lang="ja-JP" altLang="en-US" dirty="0" smtClean="0"/>
              <a:t>等核原子の三体パラメータ（</a:t>
            </a:r>
            <a:r>
              <a:rPr lang="en-US" altLang="ja-JP" dirty="0" smtClean="0"/>
              <a:t>a-</a:t>
            </a:r>
            <a:r>
              <a:rPr lang="ja-JP" altLang="en-US" dirty="0" smtClean="0"/>
              <a:t>）を</a:t>
            </a:r>
            <a:endParaRPr lang="en-US" altLang="ja-JP" dirty="0" smtClean="0"/>
          </a:p>
          <a:p>
            <a:r>
              <a:rPr lang="ja-JP" altLang="en-US" dirty="0" smtClean="0"/>
              <a:t>様々な原子で</a:t>
            </a:r>
            <a:r>
              <a:rPr kumimoji="1" lang="ja-JP" altLang="en-US" dirty="0" smtClean="0"/>
              <a:t>測定。</a:t>
            </a:r>
            <a:endParaRPr kumimoji="1" lang="ja-JP" altLang="en-US" dirty="0"/>
          </a:p>
        </p:txBody>
      </p:sp>
      <p:sp>
        <p:nvSpPr>
          <p:cNvPr id="12" name="下矢印 11"/>
          <p:cNvSpPr/>
          <p:nvPr/>
        </p:nvSpPr>
        <p:spPr>
          <a:xfrm>
            <a:off x="1646652" y="1772358"/>
            <a:ext cx="720080" cy="288032"/>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9334" y="2095506"/>
            <a:ext cx="3179717" cy="646331"/>
          </a:xfrm>
          <a:prstGeom prst="rect">
            <a:avLst/>
          </a:prstGeom>
          <a:noFill/>
        </p:spPr>
        <p:txBody>
          <a:bodyPr wrap="none" rtlCol="0">
            <a:spAutoFit/>
          </a:bodyPr>
          <a:lstStyle/>
          <a:p>
            <a:r>
              <a:rPr kumimoji="1" lang="ja-JP" altLang="en-US" dirty="0" smtClean="0"/>
              <a:t>多くの実験が</a:t>
            </a:r>
            <a:r>
              <a:rPr kumimoji="1" lang="en-US" altLang="ja-JP" dirty="0" smtClean="0"/>
              <a:t>a-=-9.7r</a:t>
            </a:r>
            <a:r>
              <a:rPr kumimoji="1" lang="en-US" altLang="ja-JP" baseline="-25000" dirty="0" smtClean="0"/>
              <a:t>vdW</a:t>
            </a:r>
            <a:r>
              <a:rPr kumimoji="1" lang="ja-JP" altLang="en-US" dirty="0" smtClean="0"/>
              <a:t>付近に</a:t>
            </a:r>
            <a:endParaRPr kumimoji="1" lang="en-US" altLang="ja-JP" dirty="0" smtClean="0"/>
          </a:p>
          <a:p>
            <a:r>
              <a:rPr lang="ja-JP" altLang="en-US" dirty="0" smtClean="0"/>
              <a:t>存在している。</a:t>
            </a:r>
            <a:endParaRPr kumimoji="1" lang="ja-JP" altLang="en-US" dirty="0"/>
          </a:p>
        </p:txBody>
      </p:sp>
      <p:sp>
        <p:nvSpPr>
          <p:cNvPr id="25" name="テキスト ボックス 24"/>
          <p:cNvSpPr txBox="1"/>
          <p:nvPr/>
        </p:nvSpPr>
        <p:spPr>
          <a:xfrm>
            <a:off x="67233" y="4421678"/>
            <a:ext cx="4241867" cy="923330"/>
          </a:xfrm>
          <a:prstGeom prst="rect">
            <a:avLst/>
          </a:prstGeom>
          <a:noFill/>
          <a:ln>
            <a:solidFill>
              <a:srgbClr val="FF0000"/>
            </a:solidFill>
          </a:ln>
        </p:spPr>
        <p:txBody>
          <a:bodyPr wrap="none" rtlCol="0">
            <a:spAutoFit/>
          </a:bodyPr>
          <a:lstStyle/>
          <a:p>
            <a:pPr fontAlgn="base">
              <a:spcBef>
                <a:spcPct val="0"/>
              </a:spcBef>
              <a:spcAft>
                <a:spcPct val="0"/>
              </a:spcAft>
            </a:pPr>
            <a:r>
              <a:rPr lang="ja-JP" altLang="en-US" dirty="0" smtClean="0">
                <a:solidFill>
                  <a:srgbClr val="000000"/>
                </a:solidFill>
              </a:rPr>
              <a:t>（十分幅の広いフェッシュバッハ共鳴では）</a:t>
            </a:r>
            <a:endParaRPr lang="en-US" altLang="ja-JP" dirty="0" smtClean="0">
              <a:solidFill>
                <a:srgbClr val="000000"/>
              </a:solidFill>
            </a:endParaRPr>
          </a:p>
          <a:p>
            <a:pPr fontAlgn="base">
              <a:spcBef>
                <a:spcPct val="0"/>
              </a:spcBef>
              <a:spcAft>
                <a:spcPct val="0"/>
              </a:spcAft>
            </a:pPr>
            <a:r>
              <a:rPr lang="ja-JP" altLang="en-US" dirty="0" smtClean="0">
                <a:solidFill>
                  <a:srgbClr val="000000"/>
                </a:solidFill>
              </a:rPr>
              <a:t>三体</a:t>
            </a:r>
            <a:r>
              <a:rPr lang="ja-JP" altLang="en-US" dirty="0">
                <a:solidFill>
                  <a:srgbClr val="000000"/>
                </a:solidFill>
              </a:rPr>
              <a:t>パラメータ</a:t>
            </a:r>
            <a:r>
              <a:rPr lang="ja-JP" altLang="en-US" dirty="0" smtClean="0">
                <a:solidFill>
                  <a:srgbClr val="000000"/>
                </a:solidFill>
              </a:rPr>
              <a:t>はファンデアワールス相互</a:t>
            </a:r>
            <a:endParaRPr lang="en-US" altLang="ja-JP" dirty="0" smtClean="0">
              <a:solidFill>
                <a:srgbClr val="000000"/>
              </a:solidFill>
            </a:endParaRPr>
          </a:p>
          <a:p>
            <a:pPr fontAlgn="base">
              <a:spcBef>
                <a:spcPct val="0"/>
              </a:spcBef>
              <a:spcAft>
                <a:spcPct val="0"/>
              </a:spcAft>
            </a:pPr>
            <a:r>
              <a:rPr lang="ja-JP" altLang="en-US" dirty="0" smtClean="0">
                <a:solidFill>
                  <a:srgbClr val="000000"/>
                </a:solidFill>
              </a:rPr>
              <a:t>作用によって決まっている。</a:t>
            </a:r>
            <a:endParaRPr lang="ja-JP" altLang="en-US" dirty="0">
              <a:solidFill>
                <a:srgbClr val="000000"/>
              </a:solidFill>
            </a:endParaRPr>
          </a:p>
        </p:txBody>
      </p:sp>
      <p:sp>
        <p:nvSpPr>
          <p:cNvPr id="15" name="テキスト ボックス 14"/>
          <p:cNvSpPr txBox="1"/>
          <p:nvPr/>
        </p:nvSpPr>
        <p:spPr>
          <a:xfrm>
            <a:off x="118246" y="5588370"/>
            <a:ext cx="3906839" cy="646331"/>
          </a:xfrm>
          <a:prstGeom prst="rect">
            <a:avLst/>
          </a:prstGeom>
          <a:noFill/>
        </p:spPr>
        <p:txBody>
          <a:bodyPr wrap="none" rtlCol="0">
            <a:spAutoFit/>
          </a:bodyPr>
          <a:lstStyle/>
          <a:p>
            <a:r>
              <a:rPr kumimoji="1" lang="en-US" altLang="ja-JP" dirty="0" smtClean="0"/>
              <a:t>cf.</a:t>
            </a:r>
            <a:r>
              <a:rPr kumimoji="1" lang="ja-JP" altLang="en-US" dirty="0" smtClean="0"/>
              <a:t>　散乱長は相互作用</a:t>
            </a:r>
            <a:r>
              <a:rPr lang="ja-JP" altLang="en-US" dirty="0" smtClean="0"/>
              <a:t>ポテンシャルの</a:t>
            </a:r>
            <a:endParaRPr lang="en-US" altLang="ja-JP" dirty="0" smtClean="0"/>
          </a:p>
          <a:p>
            <a:r>
              <a:rPr kumimoji="1" lang="ja-JP" altLang="en-US" dirty="0" smtClean="0"/>
              <a:t>短距離の詳細に依存する。</a:t>
            </a:r>
            <a:endParaRPr kumimoji="1" lang="en-US" altLang="ja-JP" dirty="0" smtClean="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335560687"/>
              </p:ext>
            </p:extLst>
          </p:nvPr>
        </p:nvGraphicFramePr>
        <p:xfrm>
          <a:off x="3131037" y="3537606"/>
          <a:ext cx="1414463" cy="708025"/>
        </p:xfrm>
        <a:graphic>
          <a:graphicData uri="http://schemas.openxmlformats.org/presentationml/2006/ole">
            <mc:AlternateContent xmlns:mc="http://schemas.openxmlformats.org/markup-compatibility/2006">
              <mc:Choice xmlns:v="urn:schemas-microsoft-com:vml" Requires="v">
                <p:oleObj spid="_x0000_s3106" name="数式" r:id="rId4" imgW="914400" imgH="457200" progId="Equation.3">
                  <p:embed/>
                </p:oleObj>
              </mc:Choice>
              <mc:Fallback>
                <p:oleObj name="数式" r:id="rId4" imgW="914400" imgH="457200" progId="Equation.3">
                  <p:embed/>
                  <p:pic>
                    <p:nvPicPr>
                      <p:cNvPr id="0" name=""/>
                      <p:cNvPicPr/>
                      <p:nvPr/>
                    </p:nvPicPr>
                    <p:blipFill>
                      <a:blip r:embed="rId5"/>
                      <a:stretch>
                        <a:fillRect/>
                      </a:stretch>
                    </p:blipFill>
                    <p:spPr>
                      <a:xfrm>
                        <a:off x="3131037" y="3537606"/>
                        <a:ext cx="1414463" cy="708025"/>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3239953"/>
              </p:ext>
            </p:extLst>
          </p:nvPr>
        </p:nvGraphicFramePr>
        <p:xfrm>
          <a:off x="114527" y="3408015"/>
          <a:ext cx="2428847" cy="917092"/>
        </p:xfrm>
        <a:graphic>
          <a:graphicData uri="http://schemas.openxmlformats.org/presentationml/2006/ole">
            <mc:AlternateContent xmlns:mc="http://schemas.openxmlformats.org/markup-compatibility/2006">
              <mc:Choice xmlns:v="urn:schemas-microsoft-com:vml" Requires="v">
                <p:oleObj spid="_x0000_s3107" name="数式" r:id="rId6" imgW="1244520" imgH="469800" progId="Equation.3">
                  <p:embed/>
                </p:oleObj>
              </mc:Choice>
              <mc:Fallback>
                <p:oleObj name="数式" r:id="rId6" imgW="1244520" imgH="469800" progId="Equation.3">
                  <p:embed/>
                  <p:pic>
                    <p:nvPicPr>
                      <p:cNvPr id="0" name=""/>
                      <p:cNvPicPr>
                        <a:picLocks noChangeAspect="1" noChangeArrowheads="1"/>
                      </p:cNvPicPr>
                      <p:nvPr/>
                    </p:nvPicPr>
                    <p:blipFill>
                      <a:blip r:embed="rId7"/>
                      <a:srcRect/>
                      <a:stretch>
                        <a:fillRect/>
                      </a:stretch>
                    </p:blipFill>
                    <p:spPr bwMode="auto">
                      <a:xfrm>
                        <a:off x="114527" y="3408015"/>
                        <a:ext cx="2428847" cy="917092"/>
                      </a:xfrm>
                      <a:prstGeom prst="rect">
                        <a:avLst/>
                      </a:prstGeom>
                      <a:noFill/>
                      <a:ln w="9525">
                        <a:solidFill>
                          <a:srgbClr val="0070C0"/>
                        </a:solidFill>
                        <a:miter lim="800000"/>
                        <a:headEnd/>
                        <a:tailEnd/>
                      </a:ln>
                    </p:spPr>
                  </p:pic>
                </p:oleObj>
              </mc:Fallback>
            </mc:AlternateContent>
          </a:graphicData>
        </a:graphic>
      </p:graphicFrame>
      <p:sp>
        <p:nvSpPr>
          <p:cNvPr id="18" name="テキスト ボックス 17"/>
          <p:cNvSpPr txBox="1"/>
          <p:nvPr/>
        </p:nvSpPr>
        <p:spPr>
          <a:xfrm>
            <a:off x="261980" y="2896729"/>
            <a:ext cx="2281394" cy="369332"/>
          </a:xfrm>
          <a:prstGeom prst="rect">
            <a:avLst/>
          </a:prstGeom>
          <a:noFill/>
        </p:spPr>
        <p:txBody>
          <a:bodyPr wrap="none" rtlCol="0">
            <a:spAutoFit/>
          </a:bodyPr>
          <a:lstStyle/>
          <a:p>
            <a:r>
              <a:rPr kumimoji="1" lang="ja-JP" altLang="en-US" dirty="0" smtClean="0"/>
              <a:t>ファンデアワールス長</a:t>
            </a:r>
            <a:endParaRPr kumimoji="1" lang="ja-JP" altLang="en-US" dirty="0"/>
          </a:p>
        </p:txBody>
      </p:sp>
      <p:sp>
        <p:nvSpPr>
          <p:cNvPr id="21" name="右矢印 20"/>
          <p:cNvSpPr/>
          <p:nvPr/>
        </p:nvSpPr>
        <p:spPr>
          <a:xfrm rot="10800000">
            <a:off x="2680804" y="3675595"/>
            <a:ext cx="360040" cy="43204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990761550"/>
              </p:ext>
            </p:extLst>
          </p:nvPr>
        </p:nvGraphicFramePr>
        <p:xfrm>
          <a:off x="543048" y="6279613"/>
          <a:ext cx="2789430" cy="392176"/>
        </p:xfrm>
        <a:graphic>
          <a:graphicData uri="http://schemas.openxmlformats.org/presentationml/2006/ole">
            <mc:AlternateContent xmlns:mc="http://schemas.openxmlformats.org/markup-compatibility/2006">
              <mc:Choice xmlns:v="urn:schemas-microsoft-com:vml" Requires="v">
                <p:oleObj spid="_x0000_s3108" name="数式" r:id="rId8" imgW="1625400" imgH="228600" progId="Equation.3">
                  <p:embed/>
                </p:oleObj>
              </mc:Choice>
              <mc:Fallback>
                <p:oleObj name="数式" r:id="rId8" imgW="1625400" imgH="228600" progId="Equation.3">
                  <p:embed/>
                  <p:pic>
                    <p:nvPicPr>
                      <p:cNvPr id="0" name=""/>
                      <p:cNvPicPr/>
                      <p:nvPr/>
                    </p:nvPicPr>
                    <p:blipFill>
                      <a:blip r:embed="rId9"/>
                      <a:stretch>
                        <a:fillRect/>
                      </a:stretch>
                    </p:blipFill>
                    <p:spPr>
                      <a:xfrm>
                        <a:off x="543048" y="6279613"/>
                        <a:ext cx="2789430" cy="392176"/>
                      </a:xfrm>
                      <a:prstGeom prst="rect">
                        <a:avLst/>
                      </a:prstGeom>
                    </p:spPr>
                  </p:pic>
                </p:oleObj>
              </mc:Fallback>
            </mc:AlternateContent>
          </a:graphicData>
        </a:graphic>
      </p:graphicFrame>
      <p:graphicFrame>
        <p:nvGraphicFramePr>
          <p:cNvPr id="24" name="グラフ 23"/>
          <p:cNvGraphicFramePr>
            <a:graphicFrameLocks/>
          </p:cNvGraphicFramePr>
          <p:nvPr>
            <p:extLst>
              <p:ext uri="{D42A27DB-BD31-4B8C-83A1-F6EECF244321}">
                <p14:modId xmlns:p14="http://schemas.microsoft.com/office/powerpoint/2010/main" val="141911644"/>
              </p:ext>
            </p:extLst>
          </p:nvPr>
        </p:nvGraphicFramePr>
        <p:xfrm>
          <a:off x="4084740" y="717113"/>
          <a:ext cx="5059260" cy="40494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755963960"/>
      </p:ext>
    </p:extLst>
  </p:cSld>
  <p:clrMapOvr>
    <a:masterClrMapping/>
  </p:clrMapOvr>
  <mc:AlternateContent xmlns:mc="http://schemas.openxmlformats.org/markup-compatibility/2006" xmlns:p14="http://schemas.microsoft.com/office/powerpoint/2010/main">
    <mc:Choice Requires="p14">
      <p:transition spd="slow" p14:dur="2000" advTm="87348"/>
    </mc:Choice>
    <mc:Fallback xmlns="">
      <p:transition spd="slow" advTm="87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2" grpId="0" animBg="1"/>
      <p:bldP spid="14" grpId="0"/>
      <p:bldP spid="25" grpId="0" animBg="1"/>
      <p:bldP spid="15" grpId="0"/>
      <p:bldP spid="18" grpId="0"/>
      <p:bldP spid="21" grpId="0" animBg="1"/>
      <p:bldGraphic spid="2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671" y="-36377"/>
            <a:ext cx="8229600" cy="1143000"/>
          </a:xfrm>
        </p:spPr>
        <p:txBody>
          <a:bodyPr/>
          <a:lstStyle/>
          <a:p>
            <a:r>
              <a:rPr lang="en-US" altLang="ja-JP" dirty="0"/>
              <a:t>v</a:t>
            </a:r>
            <a:r>
              <a:rPr kumimoji="1" lang="en-US" altLang="ja-JP" dirty="0" smtClean="0"/>
              <a:t>an der Waals universality</a:t>
            </a:r>
            <a:endParaRPr kumimoji="1" lang="ja-JP" altLang="en-US" dirty="0"/>
          </a:p>
        </p:txBody>
      </p:sp>
      <p:grpSp>
        <p:nvGrpSpPr>
          <p:cNvPr id="6" name="グループ化 5"/>
          <p:cNvGrpSpPr/>
          <p:nvPr/>
        </p:nvGrpSpPr>
        <p:grpSpPr>
          <a:xfrm>
            <a:off x="254426" y="1699447"/>
            <a:ext cx="3292701" cy="2341806"/>
            <a:chOff x="2110306" y="2330090"/>
            <a:chExt cx="5270006" cy="361919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306" y="2648068"/>
              <a:ext cx="5270006" cy="330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851" y="3245643"/>
              <a:ext cx="3284092" cy="146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5772344" y="3890140"/>
              <a:ext cx="625906" cy="618576"/>
              <a:chOff x="5233055" y="4745811"/>
              <a:chExt cx="625906" cy="618576"/>
            </a:xfrm>
          </p:grpSpPr>
          <p:cxnSp>
            <p:nvCxnSpPr>
              <p:cNvPr id="21" name="直線コネクタ 20"/>
              <p:cNvCxnSpPr>
                <a:stCxn id="26" idx="4"/>
                <a:endCxn id="25" idx="4"/>
              </p:cNvCxnSpPr>
              <p:nvPr/>
            </p:nvCxnSpPr>
            <p:spPr>
              <a:xfrm flipH="1" flipV="1">
                <a:off x="5323055" y="4925811"/>
                <a:ext cx="38692" cy="43857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24" idx="3"/>
              </p:cNvCxnSpPr>
              <p:nvPr/>
            </p:nvCxnSpPr>
            <p:spPr>
              <a:xfrm flipV="1">
                <a:off x="5420514" y="5043467"/>
                <a:ext cx="284807" cy="25451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24" idx="5"/>
              </p:cNvCxnSpPr>
              <p:nvPr/>
            </p:nvCxnSpPr>
            <p:spPr>
              <a:xfrm flipH="1" flipV="1">
                <a:off x="5345224" y="4790764"/>
                <a:ext cx="487377" cy="25270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5678961" y="488982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233055" y="47458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271747" y="518438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円/楕円 9"/>
            <p:cNvSpPr/>
            <p:nvPr/>
          </p:nvSpPr>
          <p:spPr>
            <a:xfrm>
              <a:off x="6138007" y="2330090"/>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565829" y="2515979"/>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352656" y="2745043"/>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4637297" y="4462866"/>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628898" y="3670778"/>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644008" y="3409969"/>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2206227379"/>
                </p:ext>
              </p:extLst>
            </p:nvPr>
          </p:nvGraphicFramePr>
          <p:xfrm>
            <a:off x="5732469" y="2806424"/>
            <a:ext cx="560387" cy="504825"/>
          </p:xfrm>
          <a:graphic>
            <a:graphicData uri="http://schemas.openxmlformats.org/presentationml/2006/ole">
              <mc:AlternateContent xmlns:mc="http://schemas.openxmlformats.org/markup-compatibility/2006">
                <mc:Choice xmlns:v="urn:schemas-microsoft-com:vml" Requires="v">
                  <p:oleObj spid="_x0000_s18444" name="数式" r:id="rId5" imgW="253800" imgH="228600" progId="Equation.3">
                    <p:embed/>
                  </p:oleObj>
                </mc:Choice>
                <mc:Fallback>
                  <p:oleObj name="数式" r:id="rId5" imgW="253800" imgH="228600" progId="Equation.3">
                    <p:embed/>
                    <p:pic>
                      <p:nvPicPr>
                        <p:cNvPr id="0" name=""/>
                        <p:cNvPicPr>
                          <a:picLocks noChangeAspect="1" noChangeArrowheads="1"/>
                        </p:cNvPicPr>
                        <p:nvPr/>
                      </p:nvPicPr>
                      <p:blipFill>
                        <a:blip r:embed="rId6"/>
                        <a:srcRect/>
                        <a:stretch>
                          <a:fillRect/>
                        </a:stretch>
                      </p:blipFill>
                      <p:spPr bwMode="auto">
                        <a:xfrm>
                          <a:off x="5732469" y="2806424"/>
                          <a:ext cx="560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直線コネクタ 16"/>
            <p:cNvCxnSpPr/>
            <p:nvPr/>
          </p:nvCxnSpPr>
          <p:spPr>
            <a:xfrm>
              <a:off x="2674851" y="3276578"/>
              <a:ext cx="0" cy="143061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35899" y="3237443"/>
              <a:ext cx="0" cy="47828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067944" y="3237443"/>
              <a:ext cx="0" cy="214047"/>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602024" y="2774771"/>
              <a:ext cx="776978" cy="583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258573" y="1084094"/>
            <a:ext cx="3602268" cy="369332"/>
          </a:xfrm>
          <a:prstGeom prst="rect">
            <a:avLst/>
          </a:prstGeom>
          <a:noFill/>
        </p:spPr>
        <p:txBody>
          <a:bodyPr wrap="none" rtlCol="0">
            <a:spAutoFit/>
          </a:bodyPr>
          <a:lstStyle/>
          <a:p>
            <a:r>
              <a:rPr lang="ja-JP" altLang="en-US" dirty="0" smtClean="0"/>
              <a:t>三体衝突係数に現れる共鳴の観測</a:t>
            </a:r>
            <a:endParaRPr kumimoji="1" lang="ja-JP" altLang="en-US" dirty="0"/>
          </a:p>
        </p:txBody>
      </p:sp>
      <p:sp>
        <p:nvSpPr>
          <p:cNvPr id="27" name="右矢印 26"/>
          <p:cNvSpPr/>
          <p:nvPr/>
        </p:nvSpPr>
        <p:spPr>
          <a:xfrm>
            <a:off x="3923928" y="1075597"/>
            <a:ext cx="288032" cy="3693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386190633"/>
              </p:ext>
            </p:extLst>
          </p:nvPr>
        </p:nvGraphicFramePr>
        <p:xfrm>
          <a:off x="4499992" y="1081207"/>
          <a:ext cx="367535" cy="358112"/>
        </p:xfrm>
        <a:graphic>
          <a:graphicData uri="http://schemas.openxmlformats.org/presentationml/2006/ole">
            <mc:AlternateContent xmlns:mc="http://schemas.openxmlformats.org/markup-compatibility/2006">
              <mc:Choice xmlns:v="urn:schemas-microsoft-com:vml" Requires="v">
                <p:oleObj spid="_x0000_s18445" name="数式" r:id="rId7" imgW="253800" imgH="228600" progId="Equation.3">
                  <p:embed/>
                </p:oleObj>
              </mc:Choice>
              <mc:Fallback>
                <p:oleObj name="数式" r:id="rId7" imgW="253800" imgH="228600" progId="Equation.3">
                  <p:embed/>
                  <p:pic>
                    <p:nvPicPr>
                      <p:cNvPr id="0" name=""/>
                      <p:cNvPicPr>
                        <a:picLocks noChangeAspect="1" noChangeArrowheads="1"/>
                      </p:cNvPicPr>
                      <p:nvPr/>
                    </p:nvPicPr>
                    <p:blipFill>
                      <a:blip r:embed="rId6"/>
                      <a:srcRect/>
                      <a:stretch>
                        <a:fillRect/>
                      </a:stretch>
                    </p:blipFill>
                    <p:spPr bwMode="auto">
                      <a:xfrm>
                        <a:off x="4499992" y="1081207"/>
                        <a:ext cx="367535" cy="3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テキスト ボックス 27"/>
          <p:cNvSpPr txBox="1"/>
          <p:nvPr/>
        </p:nvSpPr>
        <p:spPr>
          <a:xfrm>
            <a:off x="4860032" y="1084094"/>
            <a:ext cx="877163" cy="369332"/>
          </a:xfrm>
          <a:prstGeom prst="rect">
            <a:avLst/>
          </a:prstGeom>
          <a:noFill/>
        </p:spPr>
        <p:txBody>
          <a:bodyPr wrap="none" rtlCol="0">
            <a:spAutoFit/>
          </a:bodyPr>
          <a:lstStyle/>
          <a:p>
            <a:r>
              <a:rPr kumimoji="1" lang="ja-JP" altLang="en-US" dirty="0" smtClean="0"/>
              <a:t>の測定</a:t>
            </a:r>
            <a:endParaRPr kumimoji="1" lang="ja-JP" altLang="en-US" dirty="0"/>
          </a:p>
        </p:txBody>
      </p:sp>
      <p:graphicFrame>
        <p:nvGraphicFramePr>
          <p:cNvPr id="36" name="グラフ 35"/>
          <p:cNvGraphicFramePr>
            <a:graphicFrameLocks/>
          </p:cNvGraphicFramePr>
          <p:nvPr>
            <p:extLst>
              <p:ext uri="{D42A27DB-BD31-4B8C-83A1-F6EECF244321}">
                <p14:modId xmlns:p14="http://schemas.microsoft.com/office/powerpoint/2010/main" val="579998698"/>
              </p:ext>
            </p:extLst>
          </p:nvPr>
        </p:nvGraphicFramePr>
        <p:xfrm>
          <a:off x="3707904" y="1447938"/>
          <a:ext cx="5248276" cy="4191000"/>
        </p:xfrm>
        <a:graphic>
          <a:graphicData uri="http://schemas.openxmlformats.org/drawingml/2006/chart">
            <c:chart xmlns:c="http://schemas.openxmlformats.org/drawingml/2006/chart" xmlns:r="http://schemas.openxmlformats.org/officeDocument/2006/relationships" r:id="rId8"/>
          </a:graphicData>
        </a:graphic>
      </p:graphicFrame>
      <p:sp>
        <p:nvSpPr>
          <p:cNvPr id="37" name="テキスト ボックス 36"/>
          <p:cNvSpPr txBox="1"/>
          <p:nvPr/>
        </p:nvSpPr>
        <p:spPr>
          <a:xfrm>
            <a:off x="908077" y="5862871"/>
            <a:ext cx="7310014" cy="830997"/>
          </a:xfrm>
          <a:prstGeom prst="rect">
            <a:avLst/>
          </a:prstGeom>
          <a:noFill/>
        </p:spPr>
        <p:txBody>
          <a:bodyPr wrap="none" rtlCol="0">
            <a:spAutoFit/>
          </a:bodyPr>
          <a:lstStyle/>
          <a:p>
            <a:r>
              <a:rPr lang="ja-JP" altLang="en-US" sz="2400" dirty="0" smtClean="0"/>
              <a:t>等核原子では三体パラメータはファンデアワールス長</a:t>
            </a:r>
            <a:endParaRPr lang="en-US" altLang="ja-JP" sz="2400" dirty="0" smtClean="0"/>
          </a:p>
          <a:p>
            <a:r>
              <a:rPr lang="ja-JP" altLang="en-US" sz="2400" dirty="0" smtClean="0"/>
              <a:t>によって記述できる</a:t>
            </a:r>
            <a:r>
              <a:rPr lang="en-US" altLang="ja-JP" sz="2400" dirty="0" smtClean="0"/>
              <a:t>?</a:t>
            </a:r>
            <a:endParaRPr kumimoji="1" lang="ja-JP" altLang="en-US" sz="2400" dirty="0"/>
          </a:p>
        </p:txBody>
      </p:sp>
    </p:spTree>
    <p:extLst>
      <p:ext uri="{BB962C8B-B14F-4D97-AF65-F5344CB8AC3E}">
        <p14:creationId xmlns:p14="http://schemas.microsoft.com/office/powerpoint/2010/main" val="88575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523138"/>
            <a:ext cx="4410622" cy="307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365999" y="1440692"/>
            <a:ext cx="1494034" cy="143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1512" y="4887783"/>
            <a:ext cx="4536504" cy="738664"/>
          </a:xfrm>
          <a:prstGeom prst="rect">
            <a:avLst/>
          </a:prstGeom>
        </p:spPr>
        <p:txBody>
          <a:bodyPr wrap="square">
            <a:spAutoFit/>
          </a:bodyPr>
          <a:lstStyle/>
          <a:p>
            <a:r>
              <a:rPr lang="en-US" altLang="ja-JP" sz="1400" dirty="0" err="1"/>
              <a:t>Jia</a:t>
            </a:r>
            <a:r>
              <a:rPr lang="en-US" altLang="ja-JP" sz="1400" dirty="0"/>
              <a:t> Wang, J. </a:t>
            </a:r>
            <a:r>
              <a:rPr lang="en-US" altLang="ja-JP" sz="1400" dirty="0" err="1"/>
              <a:t>D’Incao</a:t>
            </a:r>
            <a:r>
              <a:rPr lang="en-US" altLang="ja-JP" sz="1400" dirty="0"/>
              <a:t>, B. </a:t>
            </a:r>
            <a:r>
              <a:rPr lang="en-US" altLang="ja-JP" sz="1400" dirty="0" err="1"/>
              <a:t>Esry</a:t>
            </a:r>
            <a:r>
              <a:rPr lang="en-US" altLang="ja-JP" sz="1400" dirty="0"/>
              <a:t>, and Chris Greene. </a:t>
            </a:r>
            <a:r>
              <a:rPr lang="en-US" altLang="ja-JP" sz="1400" i="1" dirty="0"/>
              <a:t>Origin of the Three-Body </a:t>
            </a:r>
            <a:r>
              <a:rPr lang="en-US" altLang="ja-JP" sz="1400" i="1" dirty="0" smtClean="0"/>
              <a:t>Parameter Universality </a:t>
            </a:r>
            <a:r>
              <a:rPr lang="en-US" altLang="ja-JP" sz="1400" i="1" dirty="0"/>
              <a:t>in </a:t>
            </a:r>
            <a:r>
              <a:rPr lang="en-US" altLang="ja-JP" sz="1400" i="1" dirty="0" err="1"/>
              <a:t>Efimov</a:t>
            </a:r>
            <a:r>
              <a:rPr lang="en-US" altLang="ja-JP" sz="1400" i="1" dirty="0"/>
              <a:t> Physics</a:t>
            </a:r>
            <a:r>
              <a:rPr lang="en-US" altLang="ja-JP" sz="1400" dirty="0"/>
              <a:t>. </a:t>
            </a:r>
            <a:r>
              <a:rPr lang="en-US" altLang="ja-JP" sz="1400" i="1" dirty="0"/>
              <a:t>Phys. Rev. Lett.</a:t>
            </a:r>
            <a:r>
              <a:rPr lang="en-US" altLang="ja-JP" sz="1400" dirty="0"/>
              <a:t>, </a:t>
            </a:r>
            <a:r>
              <a:rPr lang="en-US" altLang="ja-JP" sz="1400" b="1" dirty="0"/>
              <a:t>108</a:t>
            </a:r>
            <a:r>
              <a:rPr lang="en-US" altLang="ja-JP" sz="1400" dirty="0"/>
              <a:t>, </a:t>
            </a:r>
            <a:r>
              <a:rPr lang="en-US" altLang="ja-JP" sz="1400" dirty="0" smtClean="0"/>
              <a:t>263001</a:t>
            </a:r>
            <a:r>
              <a:rPr lang="en-US" altLang="ja-JP" sz="1400" dirty="0"/>
              <a:t>, (2012).</a:t>
            </a:r>
            <a:endParaRPr lang="ja-JP" altLang="en-US" sz="1400"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0692"/>
            <a:ext cx="36957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615970" y="4780062"/>
            <a:ext cx="4572000" cy="954107"/>
          </a:xfrm>
          <a:prstGeom prst="rect">
            <a:avLst/>
          </a:prstGeom>
        </p:spPr>
        <p:txBody>
          <a:bodyPr>
            <a:spAutoFit/>
          </a:bodyPr>
          <a:lstStyle/>
          <a:p>
            <a:r>
              <a:rPr lang="en-US" altLang="ja-JP" sz="1400" dirty="0"/>
              <a:t>Pascal </a:t>
            </a:r>
            <a:r>
              <a:rPr lang="en-US" altLang="ja-JP" sz="1400" dirty="0" err="1"/>
              <a:t>Naidon</a:t>
            </a:r>
            <a:r>
              <a:rPr lang="en-US" altLang="ja-JP" sz="1400" dirty="0"/>
              <a:t>, </a:t>
            </a:r>
            <a:r>
              <a:rPr lang="en-US" altLang="ja-JP" sz="1400" dirty="0" err="1"/>
              <a:t>Shimpei</a:t>
            </a:r>
            <a:r>
              <a:rPr lang="en-US" altLang="ja-JP" sz="1400" dirty="0"/>
              <a:t> Endo, and Masahito Ueda. </a:t>
            </a:r>
            <a:r>
              <a:rPr lang="en-US" altLang="ja-JP" sz="1400" i="1" dirty="0"/>
              <a:t>Physical origin of the universal </a:t>
            </a:r>
            <a:r>
              <a:rPr lang="en-US" altLang="ja-JP" sz="1400" i="1" dirty="0" err="1"/>
              <a:t>threebody</a:t>
            </a:r>
            <a:endParaRPr lang="en-US" altLang="ja-JP" sz="1400" i="1" dirty="0"/>
          </a:p>
          <a:p>
            <a:r>
              <a:rPr lang="en-US" altLang="ja-JP" sz="1400" i="1" dirty="0"/>
              <a:t>parameter in atomic </a:t>
            </a:r>
            <a:r>
              <a:rPr lang="en-US" altLang="ja-JP" sz="1400" i="1" dirty="0" err="1"/>
              <a:t>efimov</a:t>
            </a:r>
            <a:r>
              <a:rPr lang="en-US" altLang="ja-JP" sz="1400" i="1" dirty="0"/>
              <a:t> physics. Phys. Rev. A</a:t>
            </a:r>
            <a:r>
              <a:rPr lang="en-US" altLang="ja-JP" sz="1400" dirty="0"/>
              <a:t>, </a:t>
            </a:r>
            <a:r>
              <a:rPr lang="en-US" altLang="ja-JP" sz="1400" b="1" dirty="0" smtClean="0"/>
              <a:t>90</a:t>
            </a:r>
            <a:r>
              <a:rPr lang="en-US" altLang="ja-JP" sz="1400" dirty="0" smtClean="0"/>
              <a:t>, 022106</a:t>
            </a:r>
            <a:r>
              <a:rPr lang="en-US" altLang="ja-JP" sz="1400" dirty="0"/>
              <a:t>, (2014).</a:t>
            </a:r>
            <a:endParaRPr lang="ja-JP" altLang="en-US" sz="1400" dirty="0"/>
          </a:p>
        </p:txBody>
      </p:sp>
      <p:sp>
        <p:nvSpPr>
          <p:cNvPr id="7" name="テキスト ボックス 6"/>
          <p:cNvSpPr txBox="1"/>
          <p:nvPr/>
        </p:nvSpPr>
        <p:spPr>
          <a:xfrm>
            <a:off x="1115616" y="5734169"/>
            <a:ext cx="6770828" cy="830997"/>
          </a:xfrm>
          <a:prstGeom prst="rect">
            <a:avLst/>
          </a:prstGeom>
          <a:noFill/>
        </p:spPr>
        <p:txBody>
          <a:bodyPr wrap="none" rtlCol="0">
            <a:spAutoFit/>
          </a:bodyPr>
          <a:lstStyle/>
          <a:p>
            <a:r>
              <a:rPr lang="ja-JP" altLang="en-US" sz="2400" dirty="0"/>
              <a:t>理論的に</a:t>
            </a:r>
            <a:r>
              <a:rPr lang="ja-JP" altLang="en-US" sz="2400" dirty="0" smtClean="0"/>
              <a:t>も三体パラメータが</a:t>
            </a:r>
            <a:r>
              <a:rPr lang="en-US" altLang="ja-JP" sz="2400" dirty="0" smtClean="0"/>
              <a:t>van der Waals length</a:t>
            </a:r>
            <a:r>
              <a:rPr lang="ja-JP" altLang="en-US" sz="2400" dirty="0" smtClean="0"/>
              <a:t>で</a:t>
            </a:r>
            <a:endParaRPr lang="en-US" altLang="ja-JP" sz="2400" dirty="0" smtClean="0"/>
          </a:p>
          <a:p>
            <a:r>
              <a:rPr lang="ja-JP" altLang="en-US" sz="2400" dirty="0" smtClean="0"/>
              <a:t>決定される事が裏付けられた。</a:t>
            </a:r>
            <a:endParaRPr kumimoji="1" lang="ja-JP" altLang="en-US" sz="2400" dirty="0"/>
          </a:p>
        </p:txBody>
      </p:sp>
      <p:sp>
        <p:nvSpPr>
          <p:cNvPr id="8" name="テキスト ボックス 7"/>
          <p:cNvSpPr txBox="1"/>
          <p:nvPr/>
        </p:nvSpPr>
        <p:spPr>
          <a:xfrm>
            <a:off x="405568" y="833579"/>
            <a:ext cx="4476867" cy="461665"/>
          </a:xfrm>
          <a:prstGeom prst="rect">
            <a:avLst/>
          </a:prstGeom>
          <a:noFill/>
        </p:spPr>
        <p:txBody>
          <a:bodyPr wrap="none" rtlCol="0">
            <a:spAutoFit/>
          </a:bodyPr>
          <a:lstStyle/>
          <a:p>
            <a:r>
              <a:rPr kumimoji="1" lang="en-US" altLang="ja-JP" sz="2400" dirty="0" smtClean="0"/>
              <a:t>Universal effective barrier </a:t>
            </a:r>
            <a:r>
              <a:rPr kumimoji="1" lang="ja-JP" altLang="en-US" sz="2400" dirty="0" smtClean="0"/>
              <a:t>の存在</a:t>
            </a:r>
            <a:r>
              <a:rPr kumimoji="1" lang="en-US" altLang="ja-JP" sz="2400" dirty="0" smtClean="0"/>
              <a:t> </a:t>
            </a:r>
            <a:endParaRPr kumimoji="1" lang="ja-JP" altLang="en-US" sz="2400" dirty="0"/>
          </a:p>
        </p:txBody>
      </p:sp>
      <p:sp>
        <p:nvSpPr>
          <p:cNvPr id="9" name="タイトル 1"/>
          <p:cNvSpPr>
            <a:spLocks noGrp="1"/>
          </p:cNvSpPr>
          <p:nvPr>
            <p:ph type="title"/>
          </p:nvPr>
        </p:nvSpPr>
        <p:spPr>
          <a:xfrm>
            <a:off x="471671" y="-36377"/>
            <a:ext cx="8229600" cy="1143000"/>
          </a:xfrm>
        </p:spPr>
        <p:txBody>
          <a:bodyPr/>
          <a:lstStyle/>
          <a:p>
            <a:r>
              <a:rPr lang="en-US" altLang="ja-JP" dirty="0"/>
              <a:t>v</a:t>
            </a:r>
            <a:r>
              <a:rPr kumimoji="1" lang="en-US" altLang="ja-JP" dirty="0" smtClean="0"/>
              <a:t>an der Waals universality</a:t>
            </a:r>
            <a:endParaRPr kumimoji="1" lang="ja-JP" altLang="en-US" dirty="0"/>
          </a:p>
        </p:txBody>
      </p:sp>
    </p:spTree>
    <p:extLst>
      <p:ext uri="{BB962C8B-B14F-4D97-AF65-F5344CB8AC3E}">
        <p14:creationId xmlns:p14="http://schemas.microsoft.com/office/powerpoint/2010/main" val="168958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7057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781383" y="4838440"/>
            <a:ext cx="7645170" cy="954107"/>
          </a:xfrm>
          <a:prstGeom prst="rect">
            <a:avLst/>
          </a:prstGeom>
          <a:noFill/>
        </p:spPr>
        <p:txBody>
          <a:bodyPr wrap="none" rtlCol="0">
            <a:spAutoFit/>
          </a:bodyPr>
          <a:lstStyle/>
          <a:p>
            <a:r>
              <a:rPr kumimoji="1" lang="en-US" altLang="ja-JP" sz="2800" dirty="0" smtClean="0"/>
              <a:t>Homo-nuclear system</a:t>
            </a:r>
            <a:r>
              <a:rPr kumimoji="1" lang="ja-JP" altLang="en-US" sz="2800" dirty="0" smtClean="0"/>
              <a:t>かつ</a:t>
            </a:r>
            <a:r>
              <a:rPr kumimoji="1" lang="en-US" altLang="ja-JP" sz="2800" dirty="0" smtClean="0"/>
              <a:t>”Broad”</a:t>
            </a:r>
            <a:r>
              <a:rPr kumimoji="1" lang="ja-JP" altLang="en-US" sz="2800" dirty="0" smtClean="0"/>
              <a:t>な</a:t>
            </a:r>
            <a:r>
              <a:rPr kumimoji="1" lang="en-US" altLang="ja-JP" sz="2800" dirty="0" err="1" smtClean="0"/>
              <a:t>Feshbach</a:t>
            </a:r>
            <a:r>
              <a:rPr kumimoji="1" lang="ja-JP" altLang="en-US" sz="2800" dirty="0" smtClean="0"/>
              <a:t>共鳴</a:t>
            </a:r>
            <a:endParaRPr kumimoji="1" lang="en-US" altLang="ja-JP" sz="2800" dirty="0" smtClean="0"/>
          </a:p>
          <a:p>
            <a:r>
              <a:rPr kumimoji="1" lang="ja-JP" altLang="en-US" sz="2800" dirty="0" smtClean="0"/>
              <a:t>では</a:t>
            </a:r>
            <a:r>
              <a:rPr kumimoji="1" lang="en-US" altLang="ja-JP" sz="2800" dirty="0" err="1" smtClean="0"/>
              <a:t>Efimov</a:t>
            </a:r>
            <a:r>
              <a:rPr kumimoji="1" lang="en-US" altLang="ja-JP" sz="2800" dirty="0" smtClean="0"/>
              <a:t> </a:t>
            </a:r>
            <a:r>
              <a:rPr kumimoji="1" lang="ja-JP" altLang="en-US" sz="2800" dirty="0" smtClean="0"/>
              <a:t>共鳴の位置を予測可能である。</a:t>
            </a:r>
            <a:endParaRPr kumimoji="1" lang="ja-JP" altLang="en-US" sz="2800" dirty="0"/>
          </a:p>
        </p:txBody>
      </p:sp>
      <p:sp>
        <p:nvSpPr>
          <p:cNvPr id="4" name="正方形/長方形 3"/>
          <p:cNvSpPr/>
          <p:nvPr/>
        </p:nvSpPr>
        <p:spPr>
          <a:xfrm>
            <a:off x="3809" y="3932337"/>
            <a:ext cx="9271744" cy="646331"/>
          </a:xfrm>
          <a:prstGeom prst="rect">
            <a:avLst/>
          </a:prstGeom>
        </p:spPr>
        <p:txBody>
          <a:bodyPr wrap="square">
            <a:spAutoFit/>
          </a:bodyPr>
          <a:lstStyle/>
          <a:p>
            <a:r>
              <a:rPr lang="en-US" altLang="ja-JP" dirty="0"/>
              <a:t>Cheng Chin, Rudolf Grimm, Paul Julienne, and </a:t>
            </a:r>
            <a:r>
              <a:rPr lang="en-US" altLang="ja-JP" dirty="0" err="1"/>
              <a:t>Eite</a:t>
            </a:r>
            <a:r>
              <a:rPr lang="en-US" altLang="ja-JP" dirty="0"/>
              <a:t> </a:t>
            </a:r>
            <a:r>
              <a:rPr lang="en-US" altLang="ja-JP" dirty="0" err="1"/>
              <a:t>Tiesinga</a:t>
            </a:r>
            <a:r>
              <a:rPr lang="en-US" altLang="ja-JP" dirty="0"/>
              <a:t>. </a:t>
            </a:r>
            <a:r>
              <a:rPr lang="en-US" altLang="ja-JP" i="1" dirty="0" err="1"/>
              <a:t>Feshbach</a:t>
            </a:r>
            <a:r>
              <a:rPr lang="en-US" altLang="ja-JP" i="1" dirty="0"/>
              <a:t> resonances in</a:t>
            </a:r>
          </a:p>
          <a:p>
            <a:r>
              <a:rPr lang="en-US" altLang="ja-JP" i="1" dirty="0" err="1"/>
              <a:t>ultracold</a:t>
            </a:r>
            <a:r>
              <a:rPr lang="en-US" altLang="ja-JP" i="1" dirty="0"/>
              <a:t> gases.</a:t>
            </a:r>
            <a:r>
              <a:rPr lang="en-US" altLang="ja-JP" dirty="0"/>
              <a:t> </a:t>
            </a:r>
            <a:r>
              <a:rPr lang="en-US" altLang="ja-JP" i="1" dirty="0"/>
              <a:t>Rev. Mod. Phys.</a:t>
            </a:r>
            <a:r>
              <a:rPr lang="en-US" altLang="ja-JP" dirty="0"/>
              <a:t>, </a:t>
            </a:r>
            <a:r>
              <a:rPr lang="en-US" altLang="ja-JP" b="1" dirty="0"/>
              <a:t>82</a:t>
            </a:r>
            <a:r>
              <a:rPr lang="en-US" altLang="ja-JP" dirty="0"/>
              <a:t>, </a:t>
            </a:r>
            <a:r>
              <a:rPr lang="en-US" altLang="ja-JP" dirty="0" smtClean="0"/>
              <a:t>1225, </a:t>
            </a:r>
            <a:r>
              <a:rPr lang="en-US" altLang="ja-JP" dirty="0"/>
              <a:t>(2010).</a:t>
            </a:r>
            <a:endParaRPr lang="ja-JP" altLang="en-US" dirty="0"/>
          </a:p>
        </p:txBody>
      </p:sp>
    </p:spTree>
    <p:extLst>
      <p:ext uri="{BB962C8B-B14F-4D97-AF65-F5344CB8AC3E}">
        <p14:creationId xmlns:p14="http://schemas.microsoft.com/office/powerpoint/2010/main" val="259448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dirty="0" err="1" smtClean="0"/>
              <a:t>Feshbach</a:t>
            </a:r>
            <a:r>
              <a:rPr kumimoji="1" lang="ja-JP" altLang="en-US" dirty="0" smtClean="0"/>
              <a:t>共鳴の</a:t>
            </a:r>
            <a:r>
              <a:rPr lang="ja-JP" altLang="en-US" dirty="0" smtClean="0"/>
              <a:t>「</a:t>
            </a:r>
            <a:r>
              <a:rPr kumimoji="1" lang="ja-JP" altLang="en-US" dirty="0" smtClean="0"/>
              <a:t>強さ</a:t>
            </a:r>
            <a:r>
              <a:rPr lang="ja-JP" altLang="en-US" dirty="0"/>
              <a:t>」</a:t>
            </a:r>
            <a:endParaRPr kumimoji="1" lang="ja-JP" altLang="en-US" dirty="0"/>
          </a:p>
        </p:txBody>
      </p:sp>
      <p:pic>
        <p:nvPicPr>
          <p:cNvPr id="3" name="図 2">
            <a:extLst>
              <a:ext uri="{FF2B5EF4-FFF2-40B4-BE49-F238E27FC236}">
                <a16:creationId xmlns="" xmlns:a16="http://schemas.microsoft.com/office/drawing/2014/main" id="{D2AC9B98-680A-5E41-8EF0-63F25EBF16CB}"/>
              </a:ext>
            </a:extLst>
          </p:cNvPr>
          <p:cNvPicPr>
            <a:picLocks noChangeAspect="1"/>
          </p:cNvPicPr>
          <p:nvPr/>
        </p:nvPicPr>
        <p:blipFill>
          <a:blip r:embed="rId2"/>
          <a:stretch>
            <a:fillRect/>
          </a:stretch>
        </p:blipFill>
        <p:spPr>
          <a:xfrm>
            <a:off x="-92766" y="2060848"/>
            <a:ext cx="5674499" cy="3964940"/>
          </a:xfrm>
          <a:prstGeom prst="rect">
            <a:avLst/>
          </a:prstGeom>
        </p:spPr>
      </p:pic>
      <p:pic>
        <p:nvPicPr>
          <p:cNvPr id="4" name="図 3">
            <a:extLst>
              <a:ext uri="{FF2B5EF4-FFF2-40B4-BE49-F238E27FC236}">
                <a16:creationId xmlns="" xmlns:a16="http://schemas.microsoft.com/office/drawing/2014/main" id="{412AFE47-C4A8-DC49-8182-0AA8F6DAE424}"/>
              </a:ext>
            </a:extLst>
          </p:cNvPr>
          <p:cNvPicPr>
            <a:picLocks noChangeAspect="1"/>
          </p:cNvPicPr>
          <p:nvPr/>
        </p:nvPicPr>
        <p:blipFill>
          <a:blip r:embed="rId3"/>
          <a:stretch>
            <a:fillRect/>
          </a:stretch>
        </p:blipFill>
        <p:spPr>
          <a:xfrm>
            <a:off x="5079244" y="2128158"/>
            <a:ext cx="3852234" cy="3897630"/>
          </a:xfrm>
          <a:prstGeom prst="rect">
            <a:avLst/>
          </a:prstGeom>
        </p:spPr>
      </p:pic>
      <p:sp>
        <p:nvSpPr>
          <p:cNvPr id="5" name="テキスト ボックス 4"/>
          <p:cNvSpPr txBox="1"/>
          <p:nvPr/>
        </p:nvSpPr>
        <p:spPr>
          <a:xfrm>
            <a:off x="1475656" y="1340768"/>
            <a:ext cx="5901103" cy="461665"/>
          </a:xfrm>
          <a:prstGeom prst="rect">
            <a:avLst/>
          </a:prstGeom>
          <a:noFill/>
        </p:spPr>
        <p:txBody>
          <a:bodyPr wrap="none" rtlCol="0">
            <a:spAutoFit/>
          </a:bodyPr>
          <a:lstStyle/>
          <a:p>
            <a:r>
              <a:rPr lang="ja-JP" altLang="en-US" sz="2400" dirty="0" smtClean="0"/>
              <a:t>結局「</a:t>
            </a:r>
            <a:r>
              <a:rPr lang="en-US" altLang="ja-JP" sz="2400" dirty="0" smtClean="0"/>
              <a:t>Broad</a:t>
            </a:r>
            <a:r>
              <a:rPr lang="ja-JP" altLang="en-US" sz="2400" dirty="0" smtClean="0"/>
              <a:t>」、「</a:t>
            </a:r>
            <a:r>
              <a:rPr lang="en-US" altLang="ja-JP" sz="2400" dirty="0" smtClean="0"/>
              <a:t>narrow</a:t>
            </a:r>
            <a:r>
              <a:rPr lang="ja-JP" altLang="en-US" sz="2400" dirty="0" smtClean="0"/>
              <a:t>」とはどういうことか？</a:t>
            </a:r>
            <a:endParaRPr kumimoji="1" lang="ja-JP" altLang="en-US" sz="2400" dirty="0"/>
          </a:p>
        </p:txBody>
      </p:sp>
      <p:sp>
        <p:nvSpPr>
          <p:cNvPr id="6" name="正方形/長方形 5"/>
          <p:cNvSpPr/>
          <p:nvPr/>
        </p:nvSpPr>
        <p:spPr>
          <a:xfrm>
            <a:off x="992" y="6053177"/>
            <a:ext cx="9271744" cy="646331"/>
          </a:xfrm>
          <a:prstGeom prst="rect">
            <a:avLst/>
          </a:prstGeom>
        </p:spPr>
        <p:txBody>
          <a:bodyPr wrap="square">
            <a:spAutoFit/>
          </a:bodyPr>
          <a:lstStyle/>
          <a:p>
            <a:r>
              <a:rPr lang="en-US" altLang="ja-JP" dirty="0"/>
              <a:t>Cheng Chin, Rudolf Grimm, Paul Julienne, and </a:t>
            </a:r>
            <a:r>
              <a:rPr lang="en-US" altLang="ja-JP" dirty="0" err="1"/>
              <a:t>Eite</a:t>
            </a:r>
            <a:r>
              <a:rPr lang="en-US" altLang="ja-JP" dirty="0"/>
              <a:t> </a:t>
            </a:r>
            <a:r>
              <a:rPr lang="en-US" altLang="ja-JP" dirty="0" err="1"/>
              <a:t>Tiesinga</a:t>
            </a:r>
            <a:r>
              <a:rPr lang="en-US" altLang="ja-JP" dirty="0"/>
              <a:t>. </a:t>
            </a:r>
            <a:r>
              <a:rPr lang="en-US" altLang="ja-JP" i="1" dirty="0" err="1"/>
              <a:t>Feshbach</a:t>
            </a:r>
            <a:r>
              <a:rPr lang="en-US" altLang="ja-JP" i="1" dirty="0"/>
              <a:t> resonances in</a:t>
            </a:r>
          </a:p>
          <a:p>
            <a:r>
              <a:rPr lang="en-US" altLang="ja-JP" i="1" dirty="0" err="1"/>
              <a:t>ultracold</a:t>
            </a:r>
            <a:r>
              <a:rPr lang="en-US" altLang="ja-JP" i="1" dirty="0"/>
              <a:t> gases.</a:t>
            </a:r>
            <a:r>
              <a:rPr lang="en-US" altLang="ja-JP" dirty="0"/>
              <a:t> </a:t>
            </a:r>
            <a:r>
              <a:rPr lang="en-US" altLang="ja-JP" i="1" dirty="0"/>
              <a:t>Rev. Mod. Phys.</a:t>
            </a:r>
            <a:r>
              <a:rPr lang="en-US" altLang="ja-JP" dirty="0"/>
              <a:t>, </a:t>
            </a:r>
            <a:r>
              <a:rPr lang="en-US" altLang="ja-JP" b="1" dirty="0"/>
              <a:t>82</a:t>
            </a:r>
            <a:r>
              <a:rPr lang="en-US" altLang="ja-JP" dirty="0"/>
              <a:t>, </a:t>
            </a:r>
            <a:r>
              <a:rPr lang="en-US" altLang="ja-JP" dirty="0" smtClean="0"/>
              <a:t>1225, </a:t>
            </a:r>
            <a:r>
              <a:rPr lang="en-US" altLang="ja-JP" dirty="0"/>
              <a:t>(2010).</a:t>
            </a:r>
            <a:endParaRPr lang="ja-JP" altLang="en-US" dirty="0"/>
          </a:p>
        </p:txBody>
      </p:sp>
    </p:spTree>
    <p:extLst>
      <p:ext uri="{BB962C8B-B14F-4D97-AF65-F5344CB8AC3E}">
        <p14:creationId xmlns:p14="http://schemas.microsoft.com/office/powerpoint/2010/main" val="223683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67544" y="0"/>
            <a:ext cx="8229600" cy="1143000"/>
          </a:xfrm>
        </p:spPr>
        <p:txBody>
          <a:bodyPr>
            <a:normAutofit/>
          </a:bodyPr>
          <a:lstStyle/>
          <a:p>
            <a:r>
              <a:rPr kumimoji="1" lang="en-US" altLang="ja-JP" dirty="0" err="1" smtClean="0"/>
              <a:t>Feshbach</a:t>
            </a:r>
            <a:r>
              <a:rPr kumimoji="1" lang="ja-JP" altLang="en-US" dirty="0" smtClean="0"/>
              <a:t>共鳴の</a:t>
            </a:r>
            <a:r>
              <a:rPr lang="ja-JP" altLang="en-US" dirty="0" smtClean="0"/>
              <a:t>「</a:t>
            </a:r>
            <a:r>
              <a:rPr kumimoji="1" lang="ja-JP" altLang="en-US" dirty="0" smtClean="0"/>
              <a:t>強さ</a:t>
            </a:r>
            <a:r>
              <a:rPr lang="ja-JP" altLang="en-US" dirty="0"/>
              <a:t>」</a:t>
            </a:r>
            <a:endParaRPr kumimoji="1" lang="ja-JP" altLang="en-US" dirty="0"/>
          </a:p>
        </p:txBody>
      </p:sp>
      <mc:AlternateContent xmlns:mc="http://schemas.openxmlformats.org/markup-compatibility/2006" xmlns:a14="http://schemas.microsoft.com/office/drawing/2010/main">
        <mc:Choice Requires="a14">
          <p:sp>
            <p:nvSpPr>
              <p:cNvPr id="2" name="テキスト ボックス 1"/>
              <p:cNvSpPr txBox="1"/>
              <p:nvPr/>
            </p:nvSpPr>
            <p:spPr>
              <a:xfrm>
                <a:off x="296910" y="1117374"/>
                <a:ext cx="7309950" cy="523220"/>
              </a:xfrm>
              <a:prstGeom prst="rect">
                <a:avLst/>
              </a:prstGeom>
              <a:noFill/>
            </p:spPr>
            <p:txBody>
              <a:bodyPr wrap="none" rtlCol="0">
                <a:spAutoFit/>
              </a:bodyPr>
              <a:lstStyle/>
              <a:p>
                <a:r>
                  <a:rPr lang="en-US" altLang="ja-JP" sz="2800" dirty="0" smtClean="0"/>
                  <a:t>Resonance</a:t>
                </a:r>
                <a:r>
                  <a:rPr lang="ja-JP" altLang="en-US" sz="2800" dirty="0" smtClean="0"/>
                  <a:t>の強さを表す無次元パラメータ：</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𝑠</m:t>
                        </m:r>
                      </m:e>
                      <m:sub>
                        <m:r>
                          <a:rPr lang="en-US" altLang="ja-JP" sz="2800" b="0" i="1" smtClean="0">
                            <a:latin typeface="Cambria Math"/>
                          </a:rPr>
                          <m:t>𝑟𝑒𝑠</m:t>
                        </m:r>
                      </m:sub>
                    </m:sSub>
                  </m:oMath>
                </a14:m>
                <a:endParaRPr kumimoji="1" lang="ja-JP" altLang="en-US" sz="2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96910" y="1117374"/>
                <a:ext cx="7309950" cy="523220"/>
              </a:xfrm>
              <a:prstGeom prst="rect">
                <a:avLst/>
              </a:prstGeom>
              <a:blipFill rotWithShape="1">
                <a:blip r:embed="rId6"/>
                <a:stretch>
                  <a:fillRect l="-1751" t="-16279" b="-33721"/>
                </a:stretch>
              </a:blipFill>
            </p:spPr>
            <p:txBody>
              <a:bodyPr/>
              <a:lstStyle/>
              <a:p>
                <a:r>
                  <a:rPr lang="ja-JP" altLang="en-US">
                    <a:noFill/>
                  </a:rPr>
                  <a:t> </a:t>
                </a:r>
              </a:p>
            </p:txBody>
          </p:sp>
        </mc:Fallback>
      </mc:AlternateContent>
      <p:grpSp>
        <p:nvGrpSpPr>
          <p:cNvPr id="10" name="グループ化 9"/>
          <p:cNvGrpSpPr/>
          <p:nvPr/>
        </p:nvGrpSpPr>
        <p:grpSpPr>
          <a:xfrm>
            <a:off x="4462941" y="1834687"/>
            <a:ext cx="4476999" cy="1793936"/>
            <a:chOff x="4462941" y="1834687"/>
            <a:chExt cx="4476999" cy="1793936"/>
          </a:xfrm>
        </p:grpSpPr>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941" y="2021870"/>
              <a:ext cx="2269299" cy="57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7946" y="1834687"/>
              <a:ext cx="1091471" cy="31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2415" y="2762592"/>
              <a:ext cx="1584176" cy="4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062" y="3229358"/>
              <a:ext cx="2472867" cy="39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5929" y="2639856"/>
              <a:ext cx="1824011" cy="68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グループ化 11"/>
          <p:cNvGrpSpPr/>
          <p:nvPr/>
        </p:nvGrpSpPr>
        <p:grpSpPr>
          <a:xfrm>
            <a:off x="4374382" y="4161069"/>
            <a:ext cx="4715715" cy="1334432"/>
            <a:chOff x="4374382" y="4161069"/>
            <a:chExt cx="4715715" cy="1334432"/>
          </a:xfrm>
        </p:grpSpPr>
        <mc:AlternateContent xmlns:mc="http://schemas.openxmlformats.org/markup-compatibility/2006" xmlns:a14="http://schemas.microsoft.com/office/drawing/2010/main">
          <mc:Choice Requires="a14">
            <p:sp>
              <p:nvSpPr>
                <p:cNvPr id="16" name="テキスト ボックス 15"/>
                <p:cNvSpPr txBox="1"/>
                <p:nvPr/>
              </p:nvSpPr>
              <p:spPr>
                <a:xfrm>
                  <a:off x="4485044" y="4161069"/>
                  <a:ext cx="1563698" cy="52322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r>
                          <a:rPr kumimoji="1" lang="en-US" altLang="ja-JP" sz="2800" b="0" i="1" smtClean="0">
                            <a:latin typeface="Cambria Math"/>
                          </a:rPr>
                          <m:t>≫1</m:t>
                        </m:r>
                      </m:oMath>
                    </m:oMathPara>
                  </a14:m>
                  <a:endParaRPr kumimoji="1" lang="ja-JP" altLang="en-US" sz="28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485044" y="4161069"/>
                  <a:ext cx="1563698" cy="523220"/>
                </a:xfrm>
                <a:prstGeom prst="rect">
                  <a:avLst/>
                </a:prstGeom>
                <a:blipFill rotWithShape="1">
                  <a:blip r:embed="rId13"/>
                  <a:stretch>
                    <a:fillRect/>
                  </a:stretch>
                </a:blipFill>
                <a:ln>
                  <a:solidFill>
                    <a:srgbClr val="FF0000"/>
                  </a:solidFill>
                </a:ln>
              </p:spPr>
              <p:txBody>
                <a:bodyPr/>
                <a:lstStyle/>
                <a:p>
                  <a:r>
                    <a:rPr lang="ja-JP" altLang="en-US">
                      <a:noFill/>
                    </a:rPr>
                    <a:t> </a:t>
                  </a:r>
                </a:p>
              </p:txBody>
            </p:sp>
          </mc:Fallback>
        </mc:AlternateContent>
        <p:sp>
          <p:nvSpPr>
            <p:cNvPr id="5" name="テキスト ボックス 4"/>
            <p:cNvSpPr txBox="1"/>
            <p:nvPr/>
          </p:nvSpPr>
          <p:spPr>
            <a:xfrm>
              <a:off x="4374382" y="4664504"/>
              <a:ext cx="4715715" cy="830997"/>
            </a:xfrm>
            <a:prstGeom prst="rect">
              <a:avLst/>
            </a:prstGeom>
            <a:noFill/>
          </p:spPr>
          <p:txBody>
            <a:bodyPr wrap="none" rtlCol="0">
              <a:spAutoFit/>
            </a:bodyPr>
            <a:lstStyle/>
            <a:p>
              <a:r>
                <a:rPr kumimoji="1" lang="en-US" altLang="ja-JP" sz="2400" dirty="0" smtClean="0"/>
                <a:t>“Broad” resonance</a:t>
              </a:r>
            </a:p>
            <a:p>
              <a:r>
                <a:rPr lang="en-US" altLang="ja-JP" sz="2400" dirty="0" smtClean="0"/>
                <a:t>Open channel dominated resonance</a:t>
              </a:r>
              <a:endParaRPr kumimoji="1" lang="ja-JP" altLang="en-US" sz="2400" dirty="0"/>
            </a:p>
          </p:txBody>
        </p:sp>
      </p:grpSp>
      <p:grpSp>
        <p:nvGrpSpPr>
          <p:cNvPr id="7" name="グループ化 6"/>
          <p:cNvGrpSpPr/>
          <p:nvPr/>
        </p:nvGrpSpPr>
        <p:grpSpPr>
          <a:xfrm>
            <a:off x="137840" y="1768902"/>
            <a:ext cx="4241960" cy="2020138"/>
            <a:chOff x="137840" y="1768902"/>
            <a:chExt cx="4241960" cy="2020138"/>
          </a:xfrm>
        </p:grpSpPr>
        <mc:AlternateContent xmlns:mc="http://schemas.openxmlformats.org/markup-compatibility/2006" xmlns:a14="http://schemas.microsoft.com/office/drawing/2010/main">
          <mc:Choice Requires="a14">
            <p:sp>
              <p:nvSpPr>
                <p:cNvPr id="3" name="テキスト ボックス 2"/>
                <p:cNvSpPr txBox="1"/>
                <p:nvPr/>
              </p:nvSpPr>
              <p:spPr>
                <a:xfrm>
                  <a:off x="611221" y="2854769"/>
                  <a:ext cx="3455305" cy="770404"/>
                </a:xfrm>
                <a:prstGeom prst="rect">
                  <a:avLst/>
                </a:prstGeom>
                <a:noFill/>
              </p:spPr>
              <p:txBody>
                <a:bodyPr wrap="none" rtlCol="0">
                  <a:spAutoFit/>
                </a:bodyPr>
                <a:lstStyle/>
                <a:p>
                  <a:r>
                    <a:rPr lang="en-US" altLang="ja-JP" sz="2800" dirty="0" smtClean="0"/>
                    <a:t>=</a:t>
                  </a:r>
                  <a14:m>
                    <m:oMath xmlns:m="http://schemas.openxmlformats.org/officeDocument/2006/math">
                      <m:f>
                        <m:fPr>
                          <m:ctrlPr>
                            <a:rPr lang="en-US" altLang="ja-JP" sz="2800" i="1" smtClean="0">
                              <a:latin typeface="Cambria Math"/>
                            </a:rPr>
                          </m:ctrlPr>
                        </m:fPr>
                        <m:num>
                          <m:r>
                            <a:rPr lang="en-US" altLang="ja-JP" sz="2800" b="0" i="1" smtClean="0">
                              <a:latin typeface="Cambria Math"/>
                            </a:rPr>
                            <m:t>"</m:t>
                          </m:r>
                          <m:r>
                            <a:rPr lang="en-US" altLang="ja-JP" sz="2800" b="0" i="1" smtClean="0">
                              <a:latin typeface="Cambria Math"/>
                            </a:rPr>
                            <m:t>𝑟𝑒𝑠𝑜𝑛𝑎𝑛𝑐𝑒</m:t>
                          </m:r>
                          <m:r>
                            <a:rPr lang="en-US" altLang="ja-JP" sz="2800" b="0" i="1" smtClean="0">
                              <a:latin typeface="Cambria Math"/>
                            </a:rPr>
                            <m:t> </m:t>
                          </m:r>
                          <m:r>
                            <a:rPr lang="en-US" altLang="ja-JP" sz="2800" b="0" i="1" smtClean="0">
                              <a:latin typeface="Cambria Math"/>
                            </a:rPr>
                            <m:t>𝑠𝑡𝑟𝑒𝑛𝑔𝑡h</m:t>
                          </m:r>
                          <m:r>
                            <a:rPr lang="en-US" altLang="ja-JP" sz="2800" b="0" i="1" smtClean="0">
                              <a:latin typeface="Cambria Math"/>
                            </a:rPr>
                            <m:t>"</m:t>
                          </m:r>
                        </m:num>
                        <m:den>
                          <m:r>
                            <a:rPr lang="en-US" altLang="ja-JP" sz="2800" b="0" i="1" smtClean="0">
                              <a:latin typeface="Cambria Math"/>
                            </a:rPr>
                            <m:t>"</m:t>
                          </m:r>
                          <m:r>
                            <a:rPr lang="en-US" altLang="ja-JP" sz="2800" b="0" i="1" smtClean="0">
                              <a:latin typeface="Cambria Math"/>
                            </a:rPr>
                            <m:t>𝑣𝑎𝑛</m:t>
                          </m:r>
                          <m:r>
                            <a:rPr lang="en-US" altLang="ja-JP" sz="2800" b="0" i="1" smtClean="0">
                              <a:latin typeface="Cambria Math"/>
                            </a:rPr>
                            <m:t> </m:t>
                          </m:r>
                          <m:r>
                            <a:rPr lang="en-US" altLang="ja-JP" sz="2800" b="0" i="1" smtClean="0">
                              <a:latin typeface="Cambria Math"/>
                            </a:rPr>
                            <m:t>𝑑𝑒𝑟</m:t>
                          </m:r>
                          <m:r>
                            <a:rPr lang="en-US" altLang="ja-JP" sz="2800" b="0" i="1" smtClean="0">
                              <a:latin typeface="Cambria Math"/>
                            </a:rPr>
                            <m:t> </m:t>
                          </m:r>
                          <m:r>
                            <a:rPr lang="en-US" altLang="ja-JP" sz="2800" b="0" i="1" smtClean="0">
                              <a:latin typeface="Cambria Math"/>
                            </a:rPr>
                            <m:t>𝑊𝑎𝑎𝑙𝑠</m:t>
                          </m:r>
                          <m:r>
                            <a:rPr lang="en-US" altLang="ja-JP" sz="2800" b="0" i="1" smtClean="0">
                              <a:latin typeface="Cambria Math"/>
                            </a:rPr>
                            <m:t> </m:t>
                          </m:r>
                          <m:r>
                            <a:rPr lang="en-US" altLang="ja-JP" sz="2800" b="0" i="1" smtClean="0">
                              <a:latin typeface="Cambria Math"/>
                            </a:rPr>
                            <m:t>𝐸𝑛𝑒𝑟𝑔𝑦</m:t>
                          </m:r>
                          <m:r>
                            <a:rPr lang="en-US" altLang="ja-JP" sz="2800" b="0" i="1" smtClean="0">
                              <a:latin typeface="Cambria Math"/>
                            </a:rPr>
                            <m:t>"</m:t>
                          </m:r>
                        </m:den>
                      </m:f>
                    </m:oMath>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11221" y="2854769"/>
                  <a:ext cx="3455305" cy="770404"/>
                </a:xfrm>
                <a:prstGeom prst="rect">
                  <a:avLst/>
                </a:prstGeom>
                <a:blipFill rotWithShape="1">
                  <a:blip r:embed="rId14"/>
                  <a:stretch>
                    <a:fillRect l="-3527" b="-3150"/>
                  </a:stretch>
                </a:blipFill>
              </p:spPr>
              <p:txBody>
                <a:bodyPr/>
                <a:lstStyle/>
                <a:p>
                  <a:r>
                    <a:rPr lang="ja-JP" altLang="en-US">
                      <a:noFill/>
                    </a:rPr>
                    <a:t> </a:t>
                  </a:r>
                </a:p>
              </p:txBody>
            </p:sp>
          </mc:Fallback>
        </mc:AlternateContent>
        <p:pic>
          <p:nvPicPr>
            <p:cNvPr id="1126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691" y="1768902"/>
              <a:ext cx="3761194" cy="108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37840" y="1768902"/>
              <a:ext cx="4241960" cy="2020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4387418" y="5517232"/>
            <a:ext cx="4832733" cy="1317487"/>
            <a:chOff x="4387418" y="5517232"/>
            <a:chExt cx="4832733" cy="1317487"/>
          </a:xfrm>
        </p:grpSpPr>
        <mc:AlternateContent xmlns:mc="http://schemas.openxmlformats.org/markup-compatibility/2006" xmlns:a14="http://schemas.microsoft.com/office/drawing/2010/main">
          <mc:Choice Requires="a14">
            <p:sp>
              <p:nvSpPr>
                <p:cNvPr id="4" name="テキスト ボックス 3"/>
                <p:cNvSpPr txBox="1"/>
                <p:nvPr/>
              </p:nvSpPr>
              <p:spPr>
                <a:xfrm>
                  <a:off x="4485044" y="5517232"/>
                  <a:ext cx="1563698" cy="52322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r>
                          <a:rPr kumimoji="1" lang="en-US" altLang="ja-JP" sz="2800" b="0" i="1" smtClean="0">
                            <a:latin typeface="Cambria Math"/>
                          </a:rPr>
                          <m:t>≪1</m:t>
                        </m:r>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485044" y="5517232"/>
                  <a:ext cx="1563698" cy="523220"/>
                </a:xfrm>
                <a:prstGeom prst="rect">
                  <a:avLst/>
                </a:prstGeom>
                <a:blipFill rotWithShape="1">
                  <a:blip r:embed="rId12"/>
                  <a:stretch>
                    <a:fillRect/>
                  </a:stretch>
                </a:blipFill>
                <a:ln>
                  <a:solidFill>
                    <a:srgbClr val="FF0000"/>
                  </a:solidFill>
                </a:ln>
              </p:spPr>
              <p:txBody>
                <a:bodyPr/>
                <a:lstStyle/>
                <a:p>
                  <a:r>
                    <a:rPr lang="ja-JP" altLang="en-US">
                      <a:noFill/>
                    </a:rPr>
                    <a:t> </a:t>
                  </a:r>
                </a:p>
              </p:txBody>
            </p:sp>
          </mc:Fallback>
        </mc:AlternateContent>
        <p:sp>
          <p:nvSpPr>
            <p:cNvPr id="20" name="テキスト ボックス 19"/>
            <p:cNvSpPr txBox="1"/>
            <p:nvPr/>
          </p:nvSpPr>
          <p:spPr>
            <a:xfrm>
              <a:off x="4387418" y="6003722"/>
              <a:ext cx="4832733" cy="830997"/>
            </a:xfrm>
            <a:prstGeom prst="rect">
              <a:avLst/>
            </a:prstGeom>
            <a:noFill/>
          </p:spPr>
          <p:txBody>
            <a:bodyPr wrap="none" rtlCol="0">
              <a:spAutoFit/>
            </a:bodyPr>
            <a:lstStyle/>
            <a:p>
              <a:r>
                <a:rPr kumimoji="1" lang="en-US" altLang="ja-JP" sz="2400" dirty="0" smtClean="0"/>
                <a:t>“narrow” resonance</a:t>
              </a:r>
            </a:p>
            <a:p>
              <a:r>
                <a:rPr lang="en-US" altLang="ja-JP" sz="2400" dirty="0" smtClean="0"/>
                <a:t>closed channel dominated resonance</a:t>
              </a:r>
              <a:endParaRPr kumimoji="1" lang="ja-JP" altLang="en-US" sz="2400" dirty="0"/>
            </a:p>
          </p:txBody>
        </p:sp>
      </p:grpSp>
      <p:grpSp>
        <p:nvGrpSpPr>
          <p:cNvPr id="11" name="グループ化 10"/>
          <p:cNvGrpSpPr/>
          <p:nvPr/>
        </p:nvGrpSpPr>
        <p:grpSpPr>
          <a:xfrm>
            <a:off x="137840" y="3888654"/>
            <a:ext cx="3814045" cy="2946065"/>
            <a:chOff x="137840" y="3888654"/>
            <a:chExt cx="3814045" cy="2946065"/>
          </a:xfrm>
        </p:grpSpPr>
        <p:pic>
          <p:nvPicPr>
            <p:cNvPr id="4102"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840" y="4523551"/>
              <a:ext cx="3814045" cy="42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497" y="5040920"/>
              <a:ext cx="2398230" cy="179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テキスト ボックス 8"/>
                <p:cNvSpPr txBox="1"/>
                <p:nvPr/>
              </p:nvSpPr>
              <p:spPr>
                <a:xfrm>
                  <a:off x="141330" y="3888654"/>
                  <a:ext cx="2914003" cy="400110"/>
                </a:xfrm>
                <a:prstGeom prst="rect">
                  <a:avLst/>
                </a:prstGeom>
                <a:noFill/>
                <a:ln>
                  <a:solidFill>
                    <a:srgbClr val="00B050"/>
                  </a:solidFill>
                </a:ln>
              </p:spPr>
              <p:txBody>
                <a:bodyPr wrap="none" rtlCol="0">
                  <a:spAutoFit/>
                </a:bodyPr>
                <a:lstStyle/>
                <a:p>
                  <a:r>
                    <a:rPr kumimoji="1" lang="en-US" altLang="ja-JP" sz="2000" dirty="0" smtClean="0"/>
                    <a:t>Closed channel fraction: </a:t>
                  </a:r>
                  <a14:m>
                    <m:oMath xmlns:m="http://schemas.openxmlformats.org/officeDocument/2006/math">
                      <m:r>
                        <a:rPr kumimoji="1" lang="en-US" altLang="ja-JP" sz="2000" b="0" i="1" smtClean="0">
                          <a:latin typeface="Cambria Math"/>
                        </a:rPr>
                        <m:t>𝑍</m:t>
                      </m:r>
                    </m:oMath>
                  </a14:m>
                  <a:endParaRPr kumimoji="1" lang="ja-JP" altLang="en-US" sz="2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41330" y="3888654"/>
                  <a:ext cx="2914003" cy="400110"/>
                </a:xfrm>
                <a:prstGeom prst="rect">
                  <a:avLst/>
                </a:prstGeom>
                <a:blipFill rotWithShape="1">
                  <a:blip r:embed="rId18"/>
                  <a:stretch>
                    <a:fillRect l="-1875" t="-5882" b="-23529"/>
                  </a:stretch>
                </a:blipFill>
                <a:ln>
                  <a:solidFill>
                    <a:srgbClr val="00B050"/>
                  </a:solidFill>
                </a:ln>
              </p:spPr>
              <p:txBody>
                <a:bodyPr/>
                <a:lstStyle/>
                <a:p>
                  <a:r>
                    <a:rPr lang="ja-JP" altLang="en-US">
                      <a:noFill/>
                    </a:rPr>
                    <a:t> </a:t>
                  </a:r>
                </a:p>
              </p:txBody>
            </p:sp>
          </mc:Fallback>
        </mc:AlternateContent>
      </p:grpSp>
    </p:spTree>
    <p:extLst>
      <p:ext uri="{BB962C8B-B14F-4D97-AF65-F5344CB8AC3E}">
        <p14:creationId xmlns:p14="http://schemas.microsoft.com/office/powerpoint/2010/main" val="7146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Feshbach</a:t>
            </a:r>
            <a:r>
              <a:rPr kumimoji="1" lang="ja-JP" altLang="en-US" dirty="0" smtClean="0"/>
              <a:t>共鳴の「強さ」</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1"/>
            <a:ext cx="8739163" cy="391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411760" y="5720621"/>
            <a:ext cx="3850734" cy="400110"/>
          </a:xfrm>
          <a:prstGeom prst="rect">
            <a:avLst/>
          </a:prstGeom>
          <a:noFill/>
        </p:spPr>
        <p:txBody>
          <a:bodyPr wrap="none" rtlCol="0">
            <a:spAutoFit/>
          </a:bodyPr>
          <a:lstStyle/>
          <a:p>
            <a:r>
              <a:rPr lang="ja-JP" altLang="en-US" sz="2000" dirty="0" smtClean="0"/>
              <a:t>分子状態をどれだけ曲げているか</a:t>
            </a:r>
            <a:endParaRPr kumimoji="1" lang="ja-JP" altLang="en-US" sz="20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869203" y="1295181"/>
                <a:ext cx="156369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r>
                        <a:rPr kumimoji="1" lang="en-US" altLang="ja-JP" sz="2800" b="0" i="1" smtClean="0">
                          <a:latin typeface="Cambria Math"/>
                        </a:rPr>
                        <m:t>≫1</m:t>
                      </m:r>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69203" y="1295181"/>
                <a:ext cx="1563698" cy="52322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471027" y="1196752"/>
                <a:ext cx="156369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r>
                        <a:rPr kumimoji="1" lang="en-US" altLang="ja-JP" sz="2800" b="0" i="1" smtClean="0">
                          <a:latin typeface="Cambria Math"/>
                        </a:rPr>
                        <m:t>≪1</m:t>
                      </m:r>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471027" y="1196752"/>
                <a:ext cx="1563698" cy="523220"/>
              </a:xfrm>
              <a:prstGeom prst="rect">
                <a:avLst/>
              </a:prstGeom>
              <a:blipFill rotWithShape="1">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9134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5904656" cy="390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8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227002" cy="470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827584" y="5234315"/>
            <a:ext cx="7212872" cy="400110"/>
          </a:xfrm>
          <a:prstGeom prst="rect">
            <a:avLst/>
          </a:prstGeom>
          <a:noFill/>
        </p:spPr>
        <p:txBody>
          <a:bodyPr wrap="none" rtlCol="0">
            <a:spAutoFit/>
          </a:bodyPr>
          <a:lstStyle/>
          <a:p>
            <a:r>
              <a:rPr kumimoji="1" lang="en-US" altLang="ja-JP" sz="2000" dirty="0" smtClean="0"/>
              <a:t>Narrow resonance</a:t>
            </a:r>
            <a:r>
              <a:rPr kumimoji="1" lang="ja-JP" altLang="en-US" sz="2000" dirty="0" smtClean="0"/>
              <a:t>では即座に</a:t>
            </a:r>
            <a:r>
              <a:rPr kumimoji="1" lang="en-US" altLang="ja-JP" sz="2000" dirty="0" smtClean="0"/>
              <a:t>closed channel fraction</a:t>
            </a:r>
            <a:r>
              <a:rPr kumimoji="1" lang="ja-JP" altLang="en-US" sz="2000" dirty="0" smtClean="0"/>
              <a:t>が</a:t>
            </a:r>
            <a:r>
              <a:rPr kumimoji="1" lang="en-US" altLang="ja-JP" sz="2000" dirty="0" smtClean="0"/>
              <a:t>1</a:t>
            </a:r>
            <a:r>
              <a:rPr kumimoji="1" lang="ja-JP" altLang="en-US" sz="2000" dirty="0" smtClean="0"/>
              <a:t>に近づく。</a:t>
            </a:r>
            <a:endParaRPr kumimoji="1" lang="ja-JP" altLang="en-US" sz="2000" dirty="0"/>
          </a:p>
        </p:txBody>
      </p:sp>
      <p:sp>
        <p:nvSpPr>
          <p:cNvPr id="3" name="正方形/長方形 2"/>
          <p:cNvSpPr/>
          <p:nvPr/>
        </p:nvSpPr>
        <p:spPr>
          <a:xfrm>
            <a:off x="0" y="5932174"/>
            <a:ext cx="9271744" cy="646331"/>
          </a:xfrm>
          <a:prstGeom prst="rect">
            <a:avLst/>
          </a:prstGeom>
        </p:spPr>
        <p:txBody>
          <a:bodyPr wrap="square">
            <a:spAutoFit/>
          </a:bodyPr>
          <a:lstStyle/>
          <a:p>
            <a:r>
              <a:rPr lang="en-US" altLang="ja-JP" dirty="0"/>
              <a:t>Cheng Chin, Rudolf Grimm, Paul Julienne, and </a:t>
            </a:r>
            <a:r>
              <a:rPr lang="en-US" altLang="ja-JP" dirty="0" err="1"/>
              <a:t>Eite</a:t>
            </a:r>
            <a:r>
              <a:rPr lang="en-US" altLang="ja-JP" dirty="0"/>
              <a:t> </a:t>
            </a:r>
            <a:r>
              <a:rPr lang="en-US" altLang="ja-JP" dirty="0" err="1"/>
              <a:t>Tiesinga</a:t>
            </a:r>
            <a:r>
              <a:rPr lang="en-US" altLang="ja-JP" dirty="0"/>
              <a:t>. </a:t>
            </a:r>
            <a:r>
              <a:rPr lang="en-US" altLang="ja-JP" dirty="0" err="1"/>
              <a:t>Feshbach</a:t>
            </a:r>
            <a:r>
              <a:rPr lang="en-US" altLang="ja-JP" dirty="0"/>
              <a:t> resonances in</a:t>
            </a:r>
          </a:p>
          <a:p>
            <a:r>
              <a:rPr lang="en-US" altLang="ja-JP" dirty="0" err="1"/>
              <a:t>ultracold</a:t>
            </a:r>
            <a:r>
              <a:rPr lang="en-US" altLang="ja-JP" dirty="0"/>
              <a:t> gases. </a:t>
            </a:r>
            <a:r>
              <a:rPr lang="en-US" altLang="ja-JP" i="1" dirty="0"/>
              <a:t>Rev. Mod. Phys.</a:t>
            </a:r>
            <a:r>
              <a:rPr lang="en-US" altLang="ja-JP" dirty="0"/>
              <a:t>, 82, pp. 1225–1286, (2010).</a:t>
            </a:r>
            <a:endParaRPr lang="ja-JP" altLang="en-US" dirty="0"/>
          </a:p>
        </p:txBody>
      </p:sp>
    </p:spTree>
    <p:extLst>
      <p:ext uri="{BB962C8B-B14F-4D97-AF65-F5344CB8AC3E}">
        <p14:creationId xmlns:p14="http://schemas.microsoft.com/office/powerpoint/2010/main" val="283384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2" y="2708920"/>
            <a:ext cx="6743643" cy="158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181409" y="3140968"/>
            <a:ext cx="66536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07502" y="4289532"/>
            <a:ext cx="66536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368935" y="4080957"/>
            <a:ext cx="278588" cy="208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85642" y="2945475"/>
            <a:ext cx="278588" cy="208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36" y="1124744"/>
            <a:ext cx="4044772" cy="547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954736" y="1700808"/>
            <a:ext cx="264160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8864" y="332656"/>
            <a:ext cx="9271744" cy="646331"/>
          </a:xfrm>
          <a:prstGeom prst="rect">
            <a:avLst/>
          </a:prstGeom>
        </p:spPr>
        <p:txBody>
          <a:bodyPr wrap="square">
            <a:spAutoFit/>
          </a:bodyPr>
          <a:lstStyle/>
          <a:p>
            <a:r>
              <a:rPr lang="en-US" altLang="ja-JP" dirty="0"/>
              <a:t>Cheng Chin, Rudolf Grimm, Paul Julienne, and </a:t>
            </a:r>
            <a:r>
              <a:rPr lang="en-US" altLang="ja-JP" dirty="0" err="1"/>
              <a:t>Eite</a:t>
            </a:r>
            <a:r>
              <a:rPr lang="en-US" altLang="ja-JP" dirty="0"/>
              <a:t> </a:t>
            </a:r>
            <a:r>
              <a:rPr lang="en-US" altLang="ja-JP" dirty="0" err="1"/>
              <a:t>Tiesinga</a:t>
            </a:r>
            <a:r>
              <a:rPr lang="en-US" altLang="ja-JP" dirty="0"/>
              <a:t>. </a:t>
            </a:r>
            <a:r>
              <a:rPr lang="en-US" altLang="ja-JP" dirty="0" err="1"/>
              <a:t>Feshbach</a:t>
            </a:r>
            <a:r>
              <a:rPr lang="en-US" altLang="ja-JP" dirty="0"/>
              <a:t> resonances in</a:t>
            </a:r>
          </a:p>
          <a:p>
            <a:r>
              <a:rPr lang="en-US" altLang="ja-JP" dirty="0" err="1"/>
              <a:t>ultracold</a:t>
            </a:r>
            <a:r>
              <a:rPr lang="en-US" altLang="ja-JP" dirty="0"/>
              <a:t> gases. </a:t>
            </a:r>
            <a:r>
              <a:rPr lang="en-US" altLang="ja-JP" i="1" dirty="0"/>
              <a:t>Rev. Mod. Phys.</a:t>
            </a:r>
            <a:r>
              <a:rPr lang="en-US" altLang="ja-JP" dirty="0"/>
              <a:t>, 82, pp. 1225–1286, (2010).</a:t>
            </a:r>
            <a:endParaRPr lang="ja-JP" altLang="en-US" dirty="0"/>
          </a:p>
        </p:txBody>
      </p:sp>
      <p:sp>
        <p:nvSpPr>
          <p:cNvPr id="13" name="正方形/長方形 12"/>
          <p:cNvSpPr/>
          <p:nvPr/>
        </p:nvSpPr>
        <p:spPr>
          <a:xfrm>
            <a:off x="1907704" y="2975064"/>
            <a:ext cx="432048" cy="208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893190" y="4084521"/>
            <a:ext cx="432048" cy="208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319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8493" y="3645024"/>
            <a:ext cx="8310608" cy="461665"/>
          </a:xfrm>
          <a:prstGeom prst="rect">
            <a:avLst/>
          </a:prstGeom>
          <a:noFill/>
        </p:spPr>
        <p:txBody>
          <a:bodyPr wrap="none" rtlCol="0">
            <a:spAutoFit/>
          </a:bodyPr>
          <a:lstStyle/>
          <a:p>
            <a:r>
              <a:rPr kumimoji="1" lang="en-US" altLang="ja-JP" sz="2400" dirty="0" err="1" smtClean="0"/>
              <a:t>Feshbach</a:t>
            </a:r>
            <a:r>
              <a:rPr kumimoji="1" lang="ja-JP" altLang="en-US" sz="2400" dirty="0" smtClean="0"/>
              <a:t>共鳴によって粒子間の相互作用を自由に制御できる。</a:t>
            </a:r>
            <a:endParaRPr kumimoji="1" lang="ja-JP" altLang="en-US" sz="2400" dirty="0"/>
          </a:p>
        </p:txBody>
      </p:sp>
      <p:sp>
        <p:nvSpPr>
          <p:cNvPr id="9" name="タイトル 8"/>
          <p:cNvSpPr>
            <a:spLocks noGrp="1"/>
          </p:cNvSpPr>
          <p:nvPr>
            <p:ph type="title"/>
          </p:nvPr>
        </p:nvSpPr>
        <p:spPr>
          <a:xfrm>
            <a:off x="389540" y="260648"/>
            <a:ext cx="8229600" cy="1143000"/>
          </a:xfrm>
        </p:spPr>
        <p:txBody>
          <a:bodyPr>
            <a:normAutofit/>
          </a:bodyPr>
          <a:lstStyle/>
          <a:p>
            <a:r>
              <a:rPr lang="ja-JP" altLang="en-US" sz="3600" dirty="0" smtClean="0"/>
              <a:t>冷却原子系を用いた少数多体系の研究</a:t>
            </a:r>
            <a:endParaRPr kumimoji="1" lang="ja-JP" altLang="en-US" sz="3600" dirty="0"/>
          </a:p>
        </p:txBody>
      </p:sp>
      <p:sp>
        <p:nvSpPr>
          <p:cNvPr id="11" name="テキスト ボックス 10"/>
          <p:cNvSpPr txBox="1"/>
          <p:nvPr/>
        </p:nvSpPr>
        <p:spPr>
          <a:xfrm>
            <a:off x="208628" y="1256989"/>
            <a:ext cx="3057247" cy="523220"/>
          </a:xfrm>
          <a:prstGeom prst="rect">
            <a:avLst/>
          </a:prstGeom>
          <a:noFill/>
        </p:spPr>
        <p:txBody>
          <a:bodyPr wrap="none" rtlCol="0">
            <a:spAutoFit/>
          </a:bodyPr>
          <a:lstStyle/>
          <a:p>
            <a:r>
              <a:rPr kumimoji="1" lang="ja-JP" altLang="en-US" sz="2800" dirty="0" smtClean="0"/>
              <a:t>少数多体系の研究</a:t>
            </a:r>
            <a:endParaRPr kumimoji="1" lang="ja-JP" altLang="en-US" sz="2800" dirty="0"/>
          </a:p>
        </p:txBody>
      </p:sp>
      <p:sp>
        <p:nvSpPr>
          <p:cNvPr id="12" name="テキスト ボックス 11"/>
          <p:cNvSpPr txBox="1"/>
          <p:nvPr/>
        </p:nvSpPr>
        <p:spPr>
          <a:xfrm>
            <a:off x="617418" y="1831600"/>
            <a:ext cx="7157729" cy="830997"/>
          </a:xfrm>
          <a:prstGeom prst="rect">
            <a:avLst/>
          </a:prstGeom>
          <a:noFill/>
        </p:spPr>
        <p:txBody>
          <a:bodyPr wrap="none" rtlCol="0">
            <a:spAutoFit/>
          </a:bodyPr>
          <a:lstStyle/>
          <a:p>
            <a:r>
              <a:rPr lang="ja-JP" altLang="en-US" sz="2400" dirty="0" smtClean="0"/>
              <a:t>原子核の研究において発展してきた。</a:t>
            </a:r>
            <a:endParaRPr lang="en-US" altLang="ja-JP" sz="2400" dirty="0" smtClean="0"/>
          </a:p>
          <a:p>
            <a:r>
              <a:rPr lang="ja-JP" altLang="en-US" sz="2400" dirty="0" smtClean="0"/>
              <a:t>目標：</a:t>
            </a:r>
            <a:r>
              <a:rPr kumimoji="1" lang="ja-JP" altLang="en-US" sz="2400" dirty="0" smtClean="0"/>
              <a:t>原子核の性質を構成粒子の性質から理解する。</a:t>
            </a:r>
            <a:endParaRPr kumimoji="1" lang="ja-JP" altLang="en-US" sz="2400" dirty="0"/>
          </a:p>
        </p:txBody>
      </p:sp>
      <p:sp>
        <p:nvSpPr>
          <p:cNvPr id="13" name="テキスト ボックス 12"/>
          <p:cNvSpPr txBox="1"/>
          <p:nvPr/>
        </p:nvSpPr>
        <p:spPr>
          <a:xfrm>
            <a:off x="243989" y="2852936"/>
            <a:ext cx="1980029" cy="523220"/>
          </a:xfrm>
          <a:prstGeom prst="rect">
            <a:avLst/>
          </a:prstGeom>
          <a:noFill/>
        </p:spPr>
        <p:txBody>
          <a:bodyPr wrap="none" rtlCol="0">
            <a:spAutoFit/>
          </a:bodyPr>
          <a:lstStyle/>
          <a:p>
            <a:r>
              <a:rPr kumimoji="1" lang="ja-JP" altLang="en-US" sz="2800" dirty="0" smtClean="0"/>
              <a:t>冷却原子系</a:t>
            </a:r>
            <a:endParaRPr kumimoji="1" lang="ja-JP" altLang="en-US" sz="2800" dirty="0"/>
          </a:p>
        </p:txBody>
      </p:sp>
      <p:sp>
        <p:nvSpPr>
          <p:cNvPr id="14" name="下矢印 13"/>
          <p:cNvSpPr/>
          <p:nvPr/>
        </p:nvSpPr>
        <p:spPr>
          <a:xfrm>
            <a:off x="3959813" y="4365104"/>
            <a:ext cx="80796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4601" y="5288790"/>
            <a:ext cx="7492757" cy="461665"/>
          </a:xfrm>
          <a:prstGeom prst="rect">
            <a:avLst/>
          </a:prstGeom>
          <a:noFill/>
        </p:spPr>
        <p:txBody>
          <a:bodyPr wrap="none" rtlCol="0">
            <a:spAutoFit/>
          </a:bodyPr>
          <a:lstStyle/>
          <a:p>
            <a:r>
              <a:rPr kumimoji="1" lang="ja-JP" altLang="en-US" sz="2400" dirty="0" smtClean="0"/>
              <a:t>冷却原子系で様々な少数多体系をシミュレーションする。</a:t>
            </a:r>
            <a:endParaRPr kumimoji="1" lang="ja-JP" altLang="en-US" sz="2400" dirty="0"/>
          </a:p>
        </p:txBody>
      </p:sp>
    </p:spTree>
    <p:extLst>
      <p:ext uri="{BB962C8B-B14F-4D97-AF65-F5344CB8AC3E}">
        <p14:creationId xmlns:p14="http://schemas.microsoft.com/office/powerpoint/2010/main" val="199301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Efimov</a:t>
            </a:r>
            <a:r>
              <a:rPr lang="en-US" altLang="ja-JP" dirty="0" smtClean="0"/>
              <a:t> states in narrow resonance</a:t>
            </a:r>
            <a:endParaRPr kumimoji="1" lang="ja-JP"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5299"/>
            <a:ext cx="8763885" cy="344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11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1143000"/>
          </a:xfrm>
        </p:spPr>
        <p:txBody>
          <a:bodyPr/>
          <a:lstStyle/>
          <a:p>
            <a:r>
              <a:rPr lang="en-US" altLang="ja-JP" dirty="0" err="1" smtClean="0"/>
              <a:t>Efimov</a:t>
            </a:r>
            <a:r>
              <a:rPr lang="en-US" altLang="ja-JP" dirty="0" smtClean="0"/>
              <a:t> states in narrow resonance</a:t>
            </a:r>
            <a:endParaRPr kumimoji="1" lang="ja-JP" altLang="en-US" dirty="0"/>
          </a:p>
        </p:txBody>
      </p:sp>
      <p:sp>
        <p:nvSpPr>
          <p:cNvPr id="6" name="テキスト ボックス 5"/>
          <p:cNvSpPr txBox="1"/>
          <p:nvPr/>
        </p:nvSpPr>
        <p:spPr>
          <a:xfrm>
            <a:off x="179512" y="1329285"/>
            <a:ext cx="3179781" cy="523220"/>
          </a:xfrm>
          <a:prstGeom prst="rect">
            <a:avLst/>
          </a:prstGeom>
          <a:noFill/>
        </p:spPr>
        <p:txBody>
          <a:bodyPr wrap="none" rtlCol="0">
            <a:spAutoFit/>
          </a:bodyPr>
          <a:lstStyle/>
          <a:p>
            <a:r>
              <a:rPr lang="en-US" altLang="ja-JP" sz="2800" dirty="0" smtClean="0"/>
              <a:t>Three-body problem</a:t>
            </a:r>
            <a:endParaRPr kumimoji="1" lang="ja-JP" altLang="en-US" sz="2800" dirty="0"/>
          </a:p>
        </p:txBody>
      </p:sp>
      <p:sp>
        <p:nvSpPr>
          <p:cNvPr id="7" name="右矢印 6"/>
          <p:cNvSpPr/>
          <p:nvPr/>
        </p:nvSpPr>
        <p:spPr>
          <a:xfrm>
            <a:off x="3441952" y="1404935"/>
            <a:ext cx="360040" cy="360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3923928" y="1360062"/>
                <a:ext cx="4674678" cy="830997"/>
              </a:xfrm>
              <a:prstGeom prst="rect">
                <a:avLst/>
              </a:prstGeom>
              <a:noFill/>
            </p:spPr>
            <p:txBody>
              <a:bodyPr wrap="none" rtlCol="0">
                <a:spAutoFit/>
              </a:bodyPr>
              <a:lstStyle/>
              <a:p>
                <a:r>
                  <a:rPr lang="ja-JP" altLang="en-US" sz="2400" dirty="0" smtClean="0"/>
                  <a:t>散乱長</a:t>
                </a:r>
                <a14:m>
                  <m:oMath xmlns:m="http://schemas.openxmlformats.org/officeDocument/2006/math">
                    <m:r>
                      <a:rPr lang="en-US" altLang="ja-JP" sz="2400" b="0" i="1" smtClean="0">
                        <a:latin typeface="Cambria Math"/>
                      </a:rPr>
                      <m:t>𝑎</m:t>
                    </m:r>
                  </m:oMath>
                </a14:m>
                <a:r>
                  <a:rPr kumimoji="1" lang="ja-JP" altLang="en-US" sz="2400" dirty="0" smtClean="0"/>
                  <a:t>と</a:t>
                </a:r>
                <a:r>
                  <a:rPr kumimoji="1" lang="en-US" altLang="ja-JP" sz="2400" dirty="0" smtClean="0"/>
                  <a:t>Three-body parameter</a:t>
                </a:r>
                <a:r>
                  <a:rPr lang="ja-JP" altLang="en-US" sz="2400" dirty="0"/>
                  <a:t> </a:t>
                </a:r>
                <a14:m>
                  <m:oMath xmlns:m="http://schemas.openxmlformats.org/officeDocument/2006/math">
                    <m:sSub>
                      <m:sSubPr>
                        <m:ctrlPr>
                          <a:rPr lang="en-US" altLang="ja-JP" sz="2400" b="0" i="1" smtClean="0">
                            <a:latin typeface="Cambria Math"/>
                          </a:rPr>
                        </m:ctrlPr>
                      </m:sSubPr>
                      <m:e>
                        <m:r>
                          <a:rPr lang="en-US" altLang="ja-JP" sz="2400" b="0" i="1" smtClean="0">
                            <a:latin typeface="Cambria Math"/>
                          </a:rPr>
                          <m:t>𝑟</m:t>
                        </m:r>
                      </m:e>
                      <m:sub>
                        <m:r>
                          <a:rPr lang="en-US" altLang="ja-JP" sz="2400" b="0" i="1" smtClean="0">
                            <a:latin typeface="Cambria Math"/>
                          </a:rPr>
                          <m:t>0</m:t>
                        </m:r>
                      </m:sub>
                    </m:sSub>
                  </m:oMath>
                </a14:m>
                <a:endParaRPr kumimoji="1" lang="en-US" altLang="ja-JP" sz="2400" dirty="0" smtClean="0"/>
              </a:p>
              <a:p>
                <a:r>
                  <a:rPr lang="ja-JP" altLang="en-US" sz="2400" dirty="0" smtClean="0"/>
                  <a:t>で書ける</a:t>
                </a:r>
                <a:r>
                  <a:rPr lang="ja-JP" altLang="en-US" sz="2400" dirty="0"/>
                  <a:t>。</a:t>
                </a:r>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923928" y="1360062"/>
                <a:ext cx="4674678" cy="830997"/>
              </a:xfrm>
              <a:prstGeom prst="rect">
                <a:avLst/>
              </a:prstGeom>
              <a:blipFill rotWithShape="1">
                <a:blip r:embed="rId2"/>
                <a:stretch>
                  <a:fillRect l="-2086" t="-8824" b="-13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79512" y="2267557"/>
                <a:ext cx="7116948" cy="461665"/>
              </a:xfrm>
              <a:prstGeom prst="rect">
                <a:avLst/>
              </a:prstGeom>
              <a:noFill/>
            </p:spPr>
            <p:txBody>
              <a:bodyPr wrap="none" rtlCol="0">
                <a:spAutoFit/>
              </a:bodyPr>
              <a:lstStyle/>
              <a:p>
                <a:r>
                  <a:rPr kumimoji="1" lang="en-US" altLang="ja-JP" sz="2400" dirty="0" smtClean="0"/>
                  <a:t>Three-body recombination coefficient: </a:t>
                </a:r>
                <a14:m>
                  <m:oMath xmlns:m="http://schemas.openxmlformats.org/officeDocument/2006/math">
                    <m:sSub>
                      <m:sSubPr>
                        <m:ctrlPr>
                          <a:rPr kumimoji="1" lang="en-US" altLang="ja-JP" sz="2400" i="1" smtClean="0">
                            <a:latin typeface="Cambria Math"/>
                          </a:rPr>
                        </m:ctrlPr>
                      </m:sSubPr>
                      <m:e>
                        <m:r>
                          <a:rPr kumimoji="1" lang="ja-JP" altLang="en-US" sz="2400" i="1" smtClean="0">
                            <a:latin typeface="Cambria Math"/>
                          </a:rPr>
                          <m:t>𝛼</m:t>
                        </m:r>
                      </m:e>
                      <m:sub>
                        <m:r>
                          <a:rPr kumimoji="1" lang="en-US" altLang="ja-JP" sz="2400" b="0" i="1" smtClean="0">
                            <a:latin typeface="Cambria Math"/>
                          </a:rPr>
                          <m:t>𝑟𝑒𝑐</m:t>
                        </m:r>
                      </m:sub>
                    </m:sSub>
                    <m:r>
                      <a:rPr kumimoji="1" lang="en-US" altLang="ja-JP" sz="2400" b="0" i="1" smtClean="0">
                        <a:latin typeface="Cambria Math"/>
                      </a:rPr>
                      <m:t>=</m:t>
                    </m:r>
                    <m:r>
                      <a:rPr kumimoji="1" lang="en-US" altLang="ja-JP" sz="2400" b="0" i="1" smtClean="0">
                        <a:latin typeface="Cambria Math"/>
                      </a:rPr>
                      <m:t>𝐶</m:t>
                    </m:r>
                    <m:r>
                      <a:rPr kumimoji="1" lang="en-US" altLang="ja-JP" sz="2400" b="0" i="1" smtClean="0">
                        <a:latin typeface="Cambria Math"/>
                        <a:ea typeface="Cambria Math"/>
                      </a:rPr>
                      <m:t>ℏ</m:t>
                    </m:r>
                    <m:sSup>
                      <m:sSupPr>
                        <m:ctrlPr>
                          <a:rPr kumimoji="1" lang="en-US" altLang="ja-JP" sz="2400" b="0" i="1" smtClean="0">
                            <a:latin typeface="Cambria Math"/>
                            <a:ea typeface="Cambria Math"/>
                          </a:rPr>
                        </m:ctrlPr>
                      </m:sSupPr>
                      <m:e>
                        <m:r>
                          <a:rPr kumimoji="1" lang="en-US" altLang="ja-JP" sz="2400" b="0" i="1" smtClean="0">
                            <a:latin typeface="Cambria Math"/>
                            <a:ea typeface="Cambria Math"/>
                          </a:rPr>
                          <m:t>𝑎</m:t>
                        </m:r>
                      </m:e>
                      <m:sup>
                        <m:r>
                          <a:rPr kumimoji="1" lang="en-US" altLang="ja-JP" sz="2400" b="0" i="1" smtClean="0">
                            <a:latin typeface="Cambria Math"/>
                            <a:ea typeface="Cambria Math"/>
                          </a:rPr>
                          <m:t>4</m:t>
                        </m:r>
                      </m:sup>
                    </m:sSup>
                    <m:r>
                      <a:rPr kumimoji="1" lang="en-US" altLang="ja-JP" sz="2400" b="0" i="1" smtClean="0">
                        <a:latin typeface="Cambria Math"/>
                        <a:ea typeface="Cambria Math"/>
                      </a:rPr>
                      <m:t>/</m:t>
                    </m:r>
                    <m:r>
                      <a:rPr kumimoji="1" lang="en-US" altLang="ja-JP" sz="2400" b="0" i="1" smtClean="0">
                        <a:latin typeface="Cambria Math"/>
                        <a:ea typeface="Cambria Math"/>
                      </a:rPr>
                      <m:t>𝑚</m:t>
                    </m:r>
                  </m:oMath>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79512" y="2267557"/>
                <a:ext cx="7116948" cy="461665"/>
              </a:xfrm>
              <a:prstGeom prst="rect">
                <a:avLst/>
              </a:prstGeom>
              <a:blipFill rotWithShape="1">
                <a:blip r:embed="rId3"/>
                <a:stretch>
                  <a:fillRect l="-1284"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67544" y="2729222"/>
                <a:ext cx="5578194" cy="461665"/>
              </a:xfrm>
              <a:prstGeom prst="rect">
                <a:avLst/>
              </a:prstGeom>
              <a:noFill/>
            </p:spPr>
            <p:txBody>
              <a:bodyPr wrap="none" rtlCol="0">
                <a:spAutoFit/>
              </a:bodyPr>
              <a:lstStyle/>
              <a:p>
                <a14:m>
                  <m:oMath xmlns:m="http://schemas.openxmlformats.org/officeDocument/2006/math">
                    <m:r>
                      <a:rPr kumimoji="1" lang="en-US" altLang="ja-JP" sz="2400" b="0" i="1" smtClean="0">
                        <a:latin typeface="Cambria Math"/>
                      </a:rPr>
                      <m:t>𝐶</m:t>
                    </m:r>
                  </m:oMath>
                </a14:m>
                <a:r>
                  <a:rPr kumimoji="1" lang="ja-JP" altLang="en-US" sz="2400" dirty="0" smtClean="0"/>
                  <a:t>は</a:t>
                </a:r>
                <a:r>
                  <a:rPr kumimoji="1" lang="en-US" altLang="ja-JP" sz="2400" dirty="0" smtClean="0"/>
                  <a:t>0</a:t>
                </a:r>
                <a:r>
                  <a:rPr kumimoji="1" lang="ja-JP" altLang="en-US" sz="2400" dirty="0" smtClean="0"/>
                  <a:t>～</a:t>
                </a:r>
                <a:r>
                  <a:rPr kumimoji="1" lang="en-US" altLang="ja-JP" sz="2400" dirty="0" smtClean="0"/>
                  <a:t>68</a:t>
                </a:r>
                <a:r>
                  <a:rPr kumimoji="1" lang="ja-JP" altLang="en-US" sz="2400" dirty="0" smtClean="0"/>
                  <a:t>の</a:t>
                </a:r>
                <a14:m>
                  <m:oMath xmlns:m="http://schemas.openxmlformats.org/officeDocument/2006/math">
                    <m:r>
                      <m:rPr>
                        <m:sty m:val="p"/>
                      </m:rPr>
                      <a:rPr kumimoji="1" lang="en-US" altLang="ja-JP" sz="2400" b="0" i="0" dirty="0" smtClean="0">
                        <a:latin typeface="Cambria Math"/>
                      </a:rPr>
                      <m:t>log</m:t>
                    </m:r>
                    <m:r>
                      <a:rPr kumimoji="1" lang="en-US" altLang="ja-JP" sz="2400" b="0" i="1" dirty="0" smtClean="0">
                        <a:latin typeface="Cambria Math"/>
                      </a:rPr>
                      <m:t>⁡(</m:t>
                    </m:r>
                    <m:f>
                      <m:fPr>
                        <m:type m:val="lin"/>
                        <m:ctrlPr>
                          <a:rPr kumimoji="1" lang="en-US" altLang="ja-JP" sz="2400" b="0" i="1" dirty="0" smtClean="0">
                            <a:latin typeface="Cambria Math"/>
                          </a:rPr>
                        </m:ctrlPr>
                      </m:fPr>
                      <m:num>
                        <m:r>
                          <a:rPr lang="en-US" altLang="ja-JP" sz="2400" i="1" dirty="0">
                            <a:latin typeface="Cambria Math"/>
                          </a:rPr>
                          <m:t>𝑎</m:t>
                        </m:r>
                      </m:num>
                      <m:den>
                        <m:sSub>
                          <m:sSubPr>
                            <m:ctrlPr>
                              <a:rPr lang="en-US" altLang="ja-JP" sz="2400" i="1" dirty="0">
                                <a:latin typeface="Cambria Math"/>
                              </a:rPr>
                            </m:ctrlPr>
                          </m:sSubPr>
                          <m:e>
                            <m:r>
                              <a:rPr lang="en-US" altLang="ja-JP" sz="2400" i="1" dirty="0">
                                <a:latin typeface="Cambria Math"/>
                              </a:rPr>
                              <m:t>𝑟</m:t>
                            </m:r>
                          </m:e>
                          <m:sub>
                            <m:r>
                              <a:rPr lang="en-US" altLang="ja-JP" sz="2400" i="1" dirty="0">
                                <a:latin typeface="Cambria Math"/>
                              </a:rPr>
                              <m:t>0</m:t>
                            </m:r>
                          </m:sub>
                        </m:sSub>
                      </m:den>
                    </m:f>
                    <m:r>
                      <a:rPr kumimoji="1" lang="en-US" altLang="ja-JP" sz="2400" b="0" i="1" dirty="0" smtClean="0">
                        <a:latin typeface="Cambria Math"/>
                      </a:rPr>
                      <m:t>)</m:t>
                    </m:r>
                  </m:oMath>
                </a14:m>
                <a:r>
                  <a:rPr kumimoji="1" lang="ja-JP" altLang="en-US" sz="2400" dirty="0" smtClean="0"/>
                  <a:t>の周期関数</a:t>
                </a:r>
                <a14:m>
                  <m:oMath xmlns:m="http://schemas.openxmlformats.org/officeDocument/2006/math">
                    <m:r>
                      <a:rPr lang="en-US" altLang="ja-JP" sz="2400" b="0" i="1" smtClean="0">
                        <a:latin typeface="Cambria Math"/>
                      </a:rPr>
                      <m:t>(</m:t>
                    </m:r>
                    <m:r>
                      <a:rPr lang="en-US" altLang="ja-JP" sz="2400" b="0" i="1" smtClean="0">
                        <a:latin typeface="Cambria Math"/>
                      </a:rPr>
                      <m:t>𝑎</m:t>
                    </m:r>
                    <m:r>
                      <a:rPr lang="en-US" altLang="ja-JP" sz="2400" b="0" i="1" smtClean="0">
                        <a:latin typeface="Cambria Math"/>
                      </a:rPr>
                      <m:t>&gt;0)</m:t>
                    </m:r>
                  </m:oMath>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67544" y="2729222"/>
                <a:ext cx="5578194" cy="461665"/>
              </a:xfrm>
              <a:prstGeom prst="rect">
                <a:avLst/>
              </a:prstGeom>
              <a:blipFill rotWithShape="1">
                <a:blip r:embed="rId4"/>
                <a:stretch>
                  <a:fillRect l="-328" t="-125333" b="-19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79512" y="3356992"/>
                <a:ext cx="8721234" cy="461665"/>
              </a:xfrm>
              <a:prstGeom prst="rect">
                <a:avLst/>
              </a:prstGeom>
              <a:noFill/>
            </p:spPr>
            <p:txBody>
              <a:bodyPr wrap="none" rtlCol="0">
                <a:spAutoFit/>
              </a:bodyPr>
              <a:lstStyle/>
              <a:p>
                <a:r>
                  <a:rPr kumimoji="1" lang="en-US" altLang="ja-JP" sz="2400" dirty="0" smtClean="0"/>
                  <a:t>Atom-dimer scattering length </a:t>
                </a:r>
                <a:r>
                  <a:rPr kumimoji="1" lang="ja-JP" altLang="en-US" sz="2400" dirty="0" smtClean="0"/>
                  <a:t>→</a:t>
                </a:r>
                <a:r>
                  <a:rPr lang="en-US" altLang="ja-JP" sz="2400" dirty="0" smtClean="0"/>
                  <a:t> </a:t>
                </a:r>
                <a14:m>
                  <m:oMath xmlns:m="http://schemas.openxmlformats.org/officeDocument/2006/math">
                    <m:func>
                      <m:funcPr>
                        <m:ctrlPr>
                          <a:rPr lang="en-US" altLang="ja-JP" sz="2400" i="1" dirty="0">
                            <a:latin typeface="Cambria Math"/>
                          </a:rPr>
                        </m:ctrlPr>
                      </m:funcPr>
                      <m:fName>
                        <m:r>
                          <m:rPr>
                            <m:sty m:val="p"/>
                          </m:rPr>
                          <a:rPr lang="en-US" altLang="ja-JP" sz="2400" dirty="0">
                            <a:latin typeface="Cambria Math"/>
                          </a:rPr>
                          <m:t>log</m:t>
                        </m:r>
                      </m:fName>
                      <m:e>
                        <m:d>
                          <m:dPr>
                            <m:ctrlPr>
                              <a:rPr lang="en-US" altLang="ja-JP" sz="2400" i="1" dirty="0">
                                <a:latin typeface="Cambria Math"/>
                              </a:rPr>
                            </m:ctrlPr>
                          </m:dPr>
                          <m:e>
                            <m:f>
                              <m:fPr>
                                <m:type m:val="lin"/>
                                <m:ctrlPr>
                                  <a:rPr lang="en-US" altLang="ja-JP" sz="2400" i="1" dirty="0">
                                    <a:latin typeface="Cambria Math"/>
                                  </a:rPr>
                                </m:ctrlPr>
                              </m:fPr>
                              <m:num>
                                <m:r>
                                  <a:rPr lang="en-US" altLang="ja-JP" sz="2400" i="1" dirty="0">
                                    <a:latin typeface="Cambria Math"/>
                                  </a:rPr>
                                  <m:t>𝑎</m:t>
                                </m:r>
                              </m:num>
                              <m:den>
                                <m:sSub>
                                  <m:sSubPr>
                                    <m:ctrlPr>
                                      <a:rPr lang="en-US" altLang="ja-JP" sz="2400" i="1" dirty="0">
                                        <a:latin typeface="Cambria Math"/>
                                      </a:rPr>
                                    </m:ctrlPr>
                                  </m:sSubPr>
                                  <m:e>
                                    <m:r>
                                      <a:rPr lang="en-US" altLang="ja-JP" sz="2400" i="1" dirty="0">
                                        <a:latin typeface="Cambria Math"/>
                                      </a:rPr>
                                      <m:t>𝑟</m:t>
                                    </m:r>
                                  </m:e>
                                  <m:sub>
                                    <m:r>
                                      <a:rPr lang="en-US" altLang="ja-JP" sz="2400" i="1" dirty="0">
                                        <a:latin typeface="Cambria Math"/>
                                      </a:rPr>
                                      <m:t>0</m:t>
                                    </m:r>
                                  </m:sub>
                                </m:sSub>
                              </m:den>
                            </m:f>
                          </m:e>
                        </m:d>
                      </m:e>
                    </m:func>
                  </m:oMath>
                </a14:m>
                <a:r>
                  <a:rPr lang="ja-JP" altLang="en-US" sz="2400" dirty="0" smtClean="0"/>
                  <a:t>毎に無限大に発散する。</a:t>
                </a:r>
                <a:endParaRPr lang="en-US" altLang="ja-JP" sz="2400" dirty="0" smtClean="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79512" y="3356992"/>
                <a:ext cx="8721234" cy="461665"/>
              </a:xfrm>
              <a:prstGeom prst="rect">
                <a:avLst/>
              </a:prstGeom>
              <a:blipFill rotWithShape="1">
                <a:blip r:embed="rId5"/>
                <a:stretch>
                  <a:fillRect l="-1048" t="-125333" b="-196000"/>
                </a:stretch>
              </a:blipFill>
            </p:spPr>
            <p:txBody>
              <a:bodyPr/>
              <a:lstStyle/>
              <a:p>
                <a:r>
                  <a:rPr lang="ja-JP" altLang="en-US">
                    <a:noFill/>
                  </a:rPr>
                  <a:t> </a:t>
                </a:r>
              </a:p>
            </p:txBody>
          </p:sp>
        </mc:Fallback>
      </mc:AlternateContent>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739595"/>
            <a:ext cx="2501065" cy="40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テキスト ボックス 12"/>
              <p:cNvSpPr txBox="1"/>
              <p:nvPr/>
            </p:nvSpPr>
            <p:spPr>
              <a:xfrm>
                <a:off x="179512" y="4134271"/>
                <a:ext cx="3115276" cy="461665"/>
              </a:xfrm>
              <a:prstGeom prst="rect">
                <a:avLst/>
              </a:prstGeom>
              <a:noFill/>
            </p:spPr>
            <p:txBody>
              <a:bodyPr wrap="none" rtlCol="0">
                <a:spAutoFit/>
              </a:bodyPr>
              <a:lstStyle/>
              <a:p>
                <a:r>
                  <a:rPr kumimoji="1" lang="en-US" altLang="ja-JP" sz="2400" dirty="0" smtClean="0"/>
                  <a:t>Narrow limit (</a:t>
                </a:r>
                <a14:m>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𝑠</m:t>
                        </m:r>
                      </m:e>
                      <m:sub>
                        <m:r>
                          <a:rPr kumimoji="1" lang="en-US" altLang="ja-JP" sz="2400" b="0" i="1" smtClean="0">
                            <a:latin typeface="Cambria Math"/>
                          </a:rPr>
                          <m:t>𝑟𝑒𝑠</m:t>
                        </m:r>
                      </m:sub>
                    </m:sSub>
                    <m:r>
                      <a:rPr kumimoji="1" lang="en-US" altLang="ja-JP" sz="2400" b="0" i="1" smtClean="0">
                        <a:latin typeface="Cambria Math"/>
                      </a:rPr>
                      <m:t>≪1</m:t>
                    </m:r>
                  </m:oMath>
                </a14:m>
                <a:r>
                  <a:rPr kumimoji="1" lang="en-US" altLang="ja-JP" sz="2400" dirty="0" smtClean="0"/>
                  <a:t>)</a:t>
                </a:r>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79512" y="4134271"/>
                <a:ext cx="3115276" cy="461665"/>
              </a:xfrm>
              <a:prstGeom prst="rect">
                <a:avLst/>
              </a:prstGeom>
              <a:blipFill rotWithShape="1">
                <a:blip r:embed="rId7"/>
                <a:stretch>
                  <a:fillRect l="-2935" t="-10526" r="-1957" b="-28947"/>
                </a:stretch>
              </a:blipFill>
            </p:spPr>
            <p:txBody>
              <a:bodyPr/>
              <a:lstStyle/>
              <a:p>
                <a:r>
                  <a:rPr lang="ja-JP" altLang="en-US">
                    <a:noFill/>
                  </a:rPr>
                  <a:t> </a:t>
                </a:r>
              </a:p>
            </p:txBody>
          </p:sp>
        </mc:Fallback>
      </mc:AlternateContent>
      <p:sp>
        <p:nvSpPr>
          <p:cNvPr id="15" name="テキスト ボックス 14"/>
          <p:cNvSpPr txBox="1"/>
          <p:nvPr/>
        </p:nvSpPr>
        <p:spPr>
          <a:xfrm>
            <a:off x="3197833" y="4701175"/>
            <a:ext cx="4625690" cy="461665"/>
          </a:xfrm>
          <a:prstGeom prst="rect">
            <a:avLst/>
          </a:prstGeom>
          <a:noFill/>
        </p:spPr>
        <p:txBody>
          <a:bodyPr wrap="none" rtlCol="0">
            <a:spAutoFit/>
          </a:bodyPr>
          <a:lstStyle/>
          <a:p>
            <a:r>
              <a:rPr lang="ja-JP" altLang="en-US" sz="2400" dirty="0" smtClean="0"/>
              <a:t>で</a:t>
            </a:r>
            <a:r>
              <a:rPr lang="en-US" altLang="ja-JP" sz="2400" dirty="0" smtClean="0"/>
              <a:t>Three body parameter</a:t>
            </a:r>
            <a:r>
              <a:rPr lang="ja-JP" altLang="en-US" sz="2400" dirty="0" smtClean="0"/>
              <a:t>が決まる。</a:t>
            </a:r>
            <a:endParaRPr kumimoji="1" lang="ja-JP" altLang="en-US" sz="24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556791" y="5161845"/>
                <a:ext cx="2460802" cy="400110"/>
              </a:xfrm>
              <a:prstGeom prst="rect">
                <a:avLst/>
              </a:prstGeom>
              <a:noFill/>
            </p:spPr>
            <p:txBody>
              <a:bodyPr wrap="none" rtlCol="0">
                <a:spAutoFit/>
              </a:bodyPr>
              <a:lstStyle/>
              <a:p>
                <a14:m>
                  <m:oMath xmlns:m="http://schemas.openxmlformats.org/officeDocument/2006/math">
                    <m:r>
                      <a:rPr kumimoji="1" lang="ja-JP" altLang="en-US" sz="2000" i="1" smtClean="0">
                        <a:latin typeface="Cambria Math"/>
                      </a:rPr>
                      <m:t>𝛾</m:t>
                    </m:r>
                  </m:oMath>
                </a14:m>
                <a:r>
                  <a:rPr kumimoji="1" lang="ja-JP" altLang="en-US" sz="2000" dirty="0" smtClean="0"/>
                  <a:t>：</a:t>
                </a:r>
                <a:r>
                  <a:rPr lang="en-US" altLang="ja-JP" sz="2000" dirty="0" err="1" smtClean="0"/>
                  <a:t>Feshbach</a:t>
                </a:r>
                <a:r>
                  <a:rPr lang="ja-JP" altLang="en-US" sz="2000" dirty="0" smtClean="0"/>
                  <a:t>共鳴の幅</a:t>
                </a:r>
                <a:endParaRPr kumimoji="1" lang="ja-JP" altLang="en-US" sz="20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56791" y="5161845"/>
                <a:ext cx="2460802" cy="400110"/>
              </a:xfrm>
              <a:prstGeom prst="rect">
                <a:avLst/>
              </a:prstGeom>
              <a:blipFill rotWithShape="1">
                <a:blip r:embed="rId8"/>
                <a:stretch>
                  <a:fillRect t="-12308" r="-1980" b="-29231"/>
                </a:stretch>
              </a:blipFill>
            </p:spPr>
            <p:txBody>
              <a:bodyPr/>
              <a:lstStyle/>
              <a:p>
                <a:r>
                  <a:rPr lang="ja-JP" altLang="en-US">
                    <a:noFill/>
                  </a:rPr>
                  <a:t> </a:t>
                </a:r>
              </a:p>
            </p:txBody>
          </p:sp>
        </mc:Fallback>
      </mc:AlternateContent>
      <p:sp>
        <p:nvSpPr>
          <p:cNvPr id="18" name="テキスト ボックス 17"/>
          <p:cNvSpPr txBox="1"/>
          <p:nvPr/>
        </p:nvSpPr>
        <p:spPr>
          <a:xfrm>
            <a:off x="467544" y="5836247"/>
            <a:ext cx="4942379" cy="461665"/>
          </a:xfrm>
          <a:prstGeom prst="rect">
            <a:avLst/>
          </a:prstGeom>
          <a:noFill/>
        </p:spPr>
        <p:txBody>
          <a:bodyPr wrap="none" rtlCol="0">
            <a:spAutoFit/>
          </a:bodyPr>
          <a:lstStyle/>
          <a:p>
            <a:r>
              <a:rPr kumimoji="1" lang="ja-JP" altLang="en-US" sz="2400" dirty="0" smtClean="0"/>
              <a:t>極限以外では質的な変化がおきる？</a:t>
            </a:r>
            <a:endParaRPr kumimoji="1" lang="ja-JP" altLang="en-US" sz="2400" dirty="0"/>
          </a:p>
        </p:txBody>
      </p:sp>
    </p:spTree>
    <p:extLst>
      <p:ext uri="{BB962C8B-B14F-4D97-AF65-F5344CB8AC3E}">
        <p14:creationId xmlns:p14="http://schemas.microsoft.com/office/powerpoint/2010/main" val="3800114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60648"/>
            <a:ext cx="802005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3550794"/>
            <a:ext cx="3129080" cy="309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3903669" y="3648324"/>
                <a:ext cx="3873176" cy="989117"/>
              </a:xfrm>
              <a:prstGeom prst="rect">
                <a:avLst/>
              </a:prstGeom>
              <a:noFill/>
            </p:spPr>
            <p:txBody>
              <a:bodyPr wrap="none" rtlCol="0">
                <a:spAutoFit/>
              </a:bodyPr>
              <a:lstStyle/>
              <a:p>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𝑠</m:t>
                        </m:r>
                      </m:e>
                      <m:sub>
                        <m:r>
                          <a:rPr lang="en-US" altLang="ja-JP" sz="2800" b="0" i="1" smtClean="0">
                            <a:latin typeface="Cambria Math"/>
                          </a:rPr>
                          <m:t>𝑟𝑒𝑠</m:t>
                        </m:r>
                      </m:sub>
                    </m:sSub>
                  </m:oMath>
                </a14:m>
                <a:r>
                  <a:rPr kumimoji="1" lang="ja-JP" altLang="en-US" sz="2800" dirty="0" smtClean="0"/>
                  <a:t>と</a:t>
                </a:r>
                <a14:m>
                  <m:oMath xmlns:m="http://schemas.openxmlformats.org/officeDocument/2006/math">
                    <m:sSub>
                      <m:sSubPr>
                        <m:ctrlPr>
                          <a:rPr lang="en-US" altLang="ja-JP" sz="2800" i="1" smtClean="0">
                            <a:latin typeface="Cambria Math"/>
                          </a:rPr>
                        </m:ctrlPr>
                      </m:sSubPr>
                      <m:e>
                        <m:r>
                          <a:rPr lang="en-US" altLang="ja-JP" sz="2800" b="0" i="1" smtClean="0">
                            <a:latin typeface="Cambria Math"/>
                          </a:rPr>
                          <m:t>𝑟</m:t>
                        </m:r>
                      </m:e>
                      <m:sub>
                        <m:r>
                          <a:rPr lang="en-US" altLang="ja-JP" sz="2800" b="0" i="1" smtClean="0">
                            <a:latin typeface="Cambria Math"/>
                          </a:rPr>
                          <m:t>𝑏𝑔</m:t>
                        </m:r>
                      </m:sub>
                    </m:sSub>
                  </m:oMath>
                </a14:m>
                <a:r>
                  <a:rPr kumimoji="1" lang="ja-JP" altLang="en-US" sz="2800" dirty="0" smtClean="0"/>
                  <a:t>が分かれば、</a:t>
                </a:r>
                <a:endParaRPr kumimoji="1" lang="en-US" altLang="ja-JP" sz="2800" dirty="0" smtClean="0"/>
              </a:p>
              <a:p>
                <a:r>
                  <a:rPr kumimoji="1" lang="ja-JP" altLang="en-US" sz="2800" dirty="0" smtClean="0"/>
                  <a:t>共鳴の形が再現できる。</a:t>
                </a:r>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903669" y="3648324"/>
                <a:ext cx="3873176" cy="989117"/>
              </a:xfrm>
              <a:prstGeom prst="rect">
                <a:avLst/>
              </a:prstGeom>
              <a:blipFill rotWithShape="1">
                <a:blip r:embed="rId4"/>
                <a:stretch>
                  <a:fillRect l="-3145" t="-7975" r="-1730" b="-12883"/>
                </a:stretch>
              </a:blipFill>
            </p:spPr>
            <p:txBody>
              <a:bodyPr/>
              <a:lstStyle/>
              <a:p>
                <a:r>
                  <a:rPr lang="ja-JP" altLang="en-US">
                    <a:noFill/>
                  </a:rPr>
                  <a:t> </a:t>
                </a:r>
              </a:p>
            </p:txBody>
          </p:sp>
        </mc:Fallback>
      </mc:AlternateContent>
      <p:sp>
        <p:nvSpPr>
          <p:cNvPr id="7" name="テキスト ボックス 6"/>
          <p:cNvSpPr txBox="1"/>
          <p:nvPr/>
        </p:nvSpPr>
        <p:spPr>
          <a:xfrm>
            <a:off x="3843198" y="4637441"/>
            <a:ext cx="5191614" cy="461665"/>
          </a:xfrm>
          <a:prstGeom prst="rect">
            <a:avLst/>
          </a:prstGeom>
          <a:noFill/>
        </p:spPr>
        <p:txBody>
          <a:bodyPr wrap="none" rtlCol="0">
            <a:spAutoFit/>
          </a:bodyPr>
          <a:lstStyle/>
          <a:p>
            <a:r>
              <a:rPr kumimoji="1" lang="en-US" altLang="ja-JP" sz="2400" dirty="0" smtClean="0"/>
              <a:t>New class of van der Waals universality</a:t>
            </a:r>
            <a:endParaRPr kumimoji="1" lang="ja-JP" altLang="en-US" sz="2400" dirty="0"/>
          </a:p>
        </p:txBody>
      </p:sp>
      <p:sp>
        <p:nvSpPr>
          <p:cNvPr id="8" name="テキスト ボックス 7"/>
          <p:cNvSpPr txBox="1"/>
          <p:nvPr/>
        </p:nvSpPr>
        <p:spPr>
          <a:xfrm>
            <a:off x="3876894" y="5912405"/>
            <a:ext cx="4674678" cy="646331"/>
          </a:xfrm>
          <a:prstGeom prst="rect">
            <a:avLst/>
          </a:prstGeom>
          <a:noFill/>
        </p:spPr>
        <p:txBody>
          <a:bodyPr wrap="none" rtlCol="0">
            <a:spAutoFit/>
          </a:bodyPr>
          <a:lstStyle/>
          <a:p>
            <a:r>
              <a:rPr kumimoji="1" lang="ja-JP" altLang="en-US" dirty="0" smtClean="0"/>
              <a:t>二体相互作用を再現するようなポテンシャルで</a:t>
            </a:r>
            <a:endParaRPr kumimoji="1" lang="en-US" altLang="ja-JP" dirty="0" smtClean="0"/>
          </a:p>
          <a:p>
            <a:r>
              <a:rPr kumimoji="1" lang="ja-JP" altLang="en-US" dirty="0" smtClean="0"/>
              <a:t>三体問題を解く</a:t>
            </a:r>
            <a:endParaRPr kumimoji="1" lang="ja-JP" altLang="en-US" dirty="0"/>
          </a:p>
        </p:txBody>
      </p:sp>
      <p:sp>
        <p:nvSpPr>
          <p:cNvPr id="9" name="テキスト ボックス 8"/>
          <p:cNvSpPr txBox="1"/>
          <p:nvPr/>
        </p:nvSpPr>
        <p:spPr>
          <a:xfrm>
            <a:off x="3894360" y="5220949"/>
            <a:ext cx="3685496" cy="461665"/>
          </a:xfrm>
          <a:prstGeom prst="rect">
            <a:avLst/>
          </a:prstGeom>
          <a:noFill/>
          <a:ln>
            <a:solidFill>
              <a:srgbClr val="FF0000"/>
            </a:solidFill>
          </a:ln>
        </p:spPr>
        <p:txBody>
          <a:bodyPr wrap="none" rtlCol="0">
            <a:spAutoFit/>
          </a:bodyPr>
          <a:lstStyle/>
          <a:p>
            <a:r>
              <a:rPr kumimoji="1" lang="en-US" altLang="ja-JP" sz="2400" dirty="0" smtClean="0"/>
              <a:t>Multi-channel spinor theory</a:t>
            </a:r>
            <a:endParaRPr kumimoji="1" lang="ja-JP" altLang="en-US" sz="2400" dirty="0"/>
          </a:p>
        </p:txBody>
      </p:sp>
    </p:spTree>
    <p:extLst>
      <p:ext uri="{BB962C8B-B14F-4D97-AF65-F5344CB8AC3E}">
        <p14:creationId xmlns:p14="http://schemas.microsoft.com/office/powerpoint/2010/main" val="15125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 of </a:t>
            </a:r>
            <a:r>
              <a:rPr lang="en-US" altLang="ja-JP" baseline="30000" dirty="0" smtClean="0"/>
              <a:t>41</a:t>
            </a:r>
            <a:r>
              <a:rPr lang="en-US" altLang="ja-JP" dirty="0" smtClean="0"/>
              <a:t>K-</a:t>
            </a:r>
            <a:r>
              <a:rPr lang="en-US" altLang="ja-JP" baseline="30000" dirty="0" smtClean="0"/>
              <a:t>87</a:t>
            </a:r>
            <a:r>
              <a:rPr lang="en-US" altLang="ja-JP" dirty="0" smtClean="0"/>
              <a:t>Rb mixture</a:t>
            </a:r>
            <a:endParaRPr kumimoji="1" lang="ja-JP" altLang="en-US" dirty="0"/>
          </a:p>
        </p:txBody>
      </p:sp>
      <p:sp>
        <p:nvSpPr>
          <p:cNvPr id="4" name="テキスト ボックス 3"/>
          <p:cNvSpPr txBox="1"/>
          <p:nvPr/>
        </p:nvSpPr>
        <p:spPr>
          <a:xfrm>
            <a:off x="608875" y="1340768"/>
            <a:ext cx="7659341" cy="954107"/>
          </a:xfrm>
          <a:prstGeom prst="rect">
            <a:avLst/>
          </a:prstGeom>
          <a:noFill/>
        </p:spPr>
        <p:txBody>
          <a:bodyPr wrap="none" rtlCol="0">
            <a:spAutoFit/>
          </a:bodyPr>
          <a:lstStyle/>
          <a:p>
            <a:r>
              <a:rPr kumimoji="1" lang="ja-JP" altLang="en-US" sz="2800" dirty="0" smtClean="0"/>
              <a:t>等核原子の系では</a:t>
            </a:r>
            <a:r>
              <a:rPr lang="ja-JP" altLang="en-US" sz="2800" dirty="0" smtClean="0"/>
              <a:t>、</a:t>
            </a:r>
            <a:r>
              <a:rPr lang="en-US" altLang="ja-JP" sz="2800" dirty="0" smtClean="0"/>
              <a:t>van der Waals universality</a:t>
            </a:r>
            <a:r>
              <a:rPr lang="ja-JP" altLang="en-US" sz="2800" dirty="0" smtClean="0"/>
              <a:t>は、</a:t>
            </a:r>
            <a:endParaRPr lang="en-US" altLang="ja-JP" sz="2800" dirty="0" smtClean="0"/>
          </a:p>
          <a:p>
            <a:r>
              <a:rPr kumimoji="1" lang="ja-JP" altLang="en-US" sz="2800" dirty="0" smtClean="0"/>
              <a:t>ほぼ確かめられた。</a:t>
            </a:r>
            <a:endParaRPr kumimoji="1" lang="ja-JP" altLang="en-US" sz="2800" dirty="0"/>
          </a:p>
        </p:txBody>
      </p:sp>
      <p:grpSp>
        <p:nvGrpSpPr>
          <p:cNvPr id="3" name="グループ化 2"/>
          <p:cNvGrpSpPr/>
          <p:nvPr/>
        </p:nvGrpSpPr>
        <p:grpSpPr>
          <a:xfrm>
            <a:off x="894791" y="2456708"/>
            <a:ext cx="3961919" cy="648072"/>
            <a:chOff x="894791" y="2456708"/>
            <a:chExt cx="3961919" cy="648072"/>
          </a:xfrm>
        </p:grpSpPr>
        <p:sp>
          <p:nvSpPr>
            <p:cNvPr id="5" name="右矢印 4"/>
            <p:cNvSpPr/>
            <p:nvPr/>
          </p:nvSpPr>
          <p:spPr>
            <a:xfrm>
              <a:off x="894791" y="2456708"/>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75656" y="2498001"/>
              <a:ext cx="3381054" cy="523220"/>
            </a:xfrm>
            <a:prstGeom prst="rect">
              <a:avLst/>
            </a:prstGeom>
            <a:noFill/>
          </p:spPr>
          <p:txBody>
            <a:bodyPr wrap="none" rtlCol="0">
              <a:spAutoFit/>
            </a:bodyPr>
            <a:lstStyle/>
            <a:p>
              <a:r>
                <a:rPr kumimoji="1" lang="ja-JP" altLang="en-US" sz="2800" dirty="0" smtClean="0"/>
                <a:t>異核原子の系では？</a:t>
              </a:r>
              <a:endParaRPr kumimoji="1" lang="ja-JP" altLang="en-US" sz="2800" dirty="0"/>
            </a:p>
          </p:txBody>
        </p:sp>
      </p:grpSp>
      <p:grpSp>
        <p:nvGrpSpPr>
          <p:cNvPr id="7" name="グループ化 6"/>
          <p:cNvGrpSpPr/>
          <p:nvPr/>
        </p:nvGrpSpPr>
        <p:grpSpPr>
          <a:xfrm>
            <a:off x="142328" y="3336062"/>
            <a:ext cx="9001672" cy="3453744"/>
            <a:chOff x="142328" y="3336062"/>
            <a:chExt cx="9001672" cy="3453744"/>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55" y="3705394"/>
              <a:ext cx="3408185" cy="247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71369" y="3336062"/>
              <a:ext cx="2760371" cy="369332"/>
            </a:xfrm>
            <a:prstGeom prst="rect">
              <a:avLst/>
            </a:prstGeom>
            <a:noFill/>
          </p:spPr>
          <p:txBody>
            <a:bodyPr wrap="none" rtlCol="0">
              <a:spAutoFit/>
            </a:bodyPr>
            <a:lstStyle/>
            <a:p>
              <a:r>
                <a:rPr kumimoji="1" lang="en-US" altLang="ja-JP" baseline="30000" dirty="0" smtClean="0"/>
                <a:t>40</a:t>
              </a:r>
              <a:r>
                <a:rPr kumimoji="1" lang="en-US" altLang="ja-JP" dirty="0" smtClean="0"/>
                <a:t>K-</a:t>
              </a:r>
              <a:r>
                <a:rPr kumimoji="1" lang="en-US" altLang="ja-JP" baseline="30000" dirty="0" smtClean="0"/>
                <a:t>87</a:t>
              </a:r>
              <a:r>
                <a:rPr kumimoji="1" lang="en-US" altLang="ja-JP" dirty="0" smtClean="0"/>
                <a:t>Rb experiment by JILA</a:t>
              </a:r>
              <a:endParaRPr kumimoji="1" lang="ja-JP" altLang="en-US" dirty="0"/>
            </a:p>
          </p:txBody>
        </p:sp>
        <p:sp>
          <p:nvSpPr>
            <p:cNvPr id="9" name="正方形/長方形 8"/>
            <p:cNvSpPr/>
            <p:nvPr/>
          </p:nvSpPr>
          <p:spPr>
            <a:xfrm>
              <a:off x="4572000" y="6143475"/>
              <a:ext cx="4572000" cy="646331"/>
            </a:xfrm>
            <a:prstGeom prst="rect">
              <a:avLst/>
            </a:prstGeom>
          </p:spPr>
          <p:txBody>
            <a:bodyPr>
              <a:spAutoFit/>
            </a:bodyPr>
            <a:lstStyle/>
            <a:p>
              <a:r>
                <a:rPr lang="en-US" altLang="ja-JP" sz="1200" dirty="0"/>
                <a:t>Ruth Bloom, Ming-</a:t>
              </a:r>
              <a:r>
                <a:rPr lang="en-US" altLang="ja-JP" sz="1200" dirty="0" err="1"/>
                <a:t>Guang</a:t>
              </a:r>
              <a:r>
                <a:rPr lang="en-US" altLang="ja-JP" sz="1200" dirty="0"/>
                <a:t> Hu, Tyler Cumby, and Deborah </a:t>
              </a:r>
              <a:r>
                <a:rPr lang="en-US" altLang="ja-JP" sz="1200" dirty="0" err="1"/>
                <a:t>Jin</a:t>
              </a:r>
              <a:r>
                <a:rPr lang="en-US" altLang="ja-JP" sz="1200" dirty="0"/>
                <a:t>. </a:t>
              </a:r>
              <a:r>
                <a:rPr lang="en-US" altLang="ja-JP" sz="1200" i="1" dirty="0"/>
                <a:t>Tests </a:t>
              </a:r>
              <a:r>
                <a:rPr lang="en-US" altLang="ja-JP" sz="1200" i="1" dirty="0" smtClean="0"/>
                <a:t>of Universal Three-Body </a:t>
              </a:r>
              <a:r>
                <a:rPr lang="en-US" altLang="ja-JP" sz="1200" i="1" dirty="0"/>
                <a:t>Physics in an </a:t>
              </a:r>
              <a:r>
                <a:rPr lang="en-US" altLang="ja-JP" sz="1200" i="1" dirty="0" err="1"/>
                <a:t>Ultracold</a:t>
              </a:r>
              <a:r>
                <a:rPr lang="en-US" altLang="ja-JP" sz="1200" i="1" dirty="0"/>
                <a:t> Bose-Fermi Mixture</a:t>
              </a:r>
              <a:r>
                <a:rPr lang="en-US" altLang="ja-JP" sz="1200" dirty="0"/>
                <a:t>. </a:t>
              </a:r>
              <a:r>
                <a:rPr lang="en-US" altLang="ja-JP" sz="1200" i="1" dirty="0" smtClean="0"/>
                <a:t>Phys. Rev</a:t>
              </a:r>
              <a:r>
                <a:rPr lang="en-US" altLang="ja-JP" sz="1200" i="1" dirty="0"/>
                <a:t>. Lett.</a:t>
              </a:r>
              <a:r>
                <a:rPr lang="en-US" altLang="ja-JP" sz="1200" dirty="0"/>
                <a:t>, </a:t>
              </a:r>
              <a:r>
                <a:rPr lang="en-US" altLang="ja-JP" sz="1200" b="1" dirty="0"/>
                <a:t>111</a:t>
              </a:r>
              <a:r>
                <a:rPr lang="en-US" altLang="ja-JP" sz="1200" dirty="0"/>
                <a:t>, </a:t>
              </a:r>
              <a:r>
                <a:rPr lang="en-US" altLang="ja-JP" sz="1200" dirty="0" smtClean="0"/>
                <a:t>105301, (</a:t>
              </a:r>
              <a:r>
                <a:rPr lang="en-US" altLang="ja-JP" sz="1200" dirty="0"/>
                <a:t>2013).</a:t>
              </a:r>
              <a:endParaRPr lang="ja-JP" altLang="en-US" sz="1200" dirty="0"/>
            </a:p>
          </p:txBody>
        </p:sp>
        <p:sp>
          <p:nvSpPr>
            <p:cNvPr id="10" name="テキスト ボックス 9"/>
            <p:cNvSpPr txBox="1"/>
            <p:nvPr/>
          </p:nvSpPr>
          <p:spPr>
            <a:xfrm>
              <a:off x="142328" y="3536054"/>
              <a:ext cx="5335115" cy="830997"/>
            </a:xfrm>
            <a:prstGeom prst="rect">
              <a:avLst/>
            </a:prstGeom>
            <a:noFill/>
          </p:spPr>
          <p:txBody>
            <a:bodyPr wrap="none" rtlCol="0">
              <a:spAutoFit/>
            </a:bodyPr>
            <a:lstStyle/>
            <a:p>
              <a:r>
                <a:rPr lang="ja-JP" altLang="en-US" sz="2400" dirty="0" smtClean="0"/>
                <a:t>・我々は</a:t>
              </a:r>
              <a:r>
                <a:rPr lang="en-US" altLang="ja-JP" sz="2400" baseline="30000" dirty="0" smtClean="0"/>
                <a:t>41</a:t>
              </a:r>
              <a:r>
                <a:rPr lang="en-US" altLang="ja-JP" sz="2400" dirty="0" smtClean="0"/>
                <a:t>K-</a:t>
              </a:r>
              <a:r>
                <a:rPr lang="en-US" altLang="ja-JP" sz="2400" baseline="30000" dirty="0" smtClean="0"/>
                <a:t>87</a:t>
              </a:r>
              <a:r>
                <a:rPr lang="en-US" altLang="ja-JP" sz="2400" dirty="0" smtClean="0"/>
                <a:t>Rb</a:t>
              </a:r>
              <a:r>
                <a:rPr lang="ja-JP" altLang="en-US" sz="2400" dirty="0" smtClean="0"/>
                <a:t>の系を</a:t>
              </a:r>
              <a:r>
                <a:rPr lang="ja-JP" altLang="en-US" sz="2400" dirty="0"/>
                <a:t>既に</a:t>
              </a:r>
              <a:r>
                <a:rPr lang="ja-JP" altLang="en-US" sz="2400" dirty="0" smtClean="0"/>
                <a:t>持っている。</a:t>
              </a:r>
              <a:endParaRPr lang="en-US" altLang="ja-JP" sz="2400" dirty="0" smtClean="0"/>
            </a:p>
            <a:p>
              <a:r>
                <a:rPr kumimoji="1" lang="ja-JP" altLang="en-US" sz="2400" dirty="0" smtClean="0"/>
                <a:t>・同位体の先行研究がある。</a:t>
              </a:r>
              <a:endParaRPr kumimoji="1" lang="ja-JP" altLang="en-US" sz="2400" dirty="0"/>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80" y="4331509"/>
              <a:ext cx="3329993" cy="143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532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6264188" y="1165394"/>
            <a:ext cx="391356" cy="535400"/>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6655544" y="1333573"/>
            <a:ext cx="436736" cy="367221"/>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8" idx="1"/>
          </p:cNvCxnSpPr>
          <p:nvPr/>
        </p:nvCxnSpPr>
        <p:spPr>
          <a:xfrm>
            <a:off x="2900264" y="1407413"/>
            <a:ext cx="235025" cy="287480"/>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532388" y="1471678"/>
            <a:ext cx="216024" cy="293381"/>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21524" y="-473"/>
            <a:ext cx="8229600" cy="1143000"/>
          </a:xfrm>
        </p:spPr>
        <p:txBody>
          <a:bodyPr/>
          <a:lstStyle/>
          <a:p>
            <a:r>
              <a:rPr lang="ja-JP" altLang="en-US" dirty="0" smtClean="0"/>
              <a:t>異核原子の</a:t>
            </a:r>
            <a:r>
              <a:rPr lang="en-US" altLang="ja-JP" dirty="0" err="1" smtClean="0"/>
              <a:t>Efimov</a:t>
            </a:r>
            <a:r>
              <a:rPr lang="ja-JP" altLang="en-US" dirty="0" smtClean="0"/>
              <a:t>状態</a:t>
            </a:r>
            <a:endParaRPr kumimoji="1" lang="ja-JP" altLang="en-US" dirty="0"/>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608" y="1784833"/>
            <a:ext cx="6336704" cy="408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右矢印 6"/>
          <p:cNvSpPr/>
          <p:nvPr/>
        </p:nvSpPr>
        <p:spPr>
          <a:xfrm>
            <a:off x="5076056" y="1542934"/>
            <a:ext cx="720080" cy="22988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9" name="右矢印 8"/>
          <p:cNvSpPr/>
          <p:nvPr/>
        </p:nvSpPr>
        <p:spPr>
          <a:xfrm flipH="1">
            <a:off x="3851920" y="1542697"/>
            <a:ext cx="648072" cy="22988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8" name="円/楕円 7"/>
          <p:cNvSpPr/>
          <p:nvPr/>
        </p:nvSpPr>
        <p:spPr>
          <a:xfrm>
            <a:off x="3088424" y="1657638"/>
            <a:ext cx="320016" cy="254391"/>
          </a:xfrm>
          <a:prstGeom prst="ellipse">
            <a:avLst/>
          </a:prstGeom>
          <a:gradFill flip="none" rotWithShape="1">
            <a:gsLst>
              <a:gs pos="0">
                <a:srgbClr val="00206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srgbClr val="FFFFFF"/>
              </a:solidFill>
            </a:endParaRPr>
          </a:p>
        </p:txBody>
      </p:sp>
      <p:sp>
        <p:nvSpPr>
          <p:cNvPr id="16" name="円/楕円 15"/>
          <p:cNvSpPr/>
          <p:nvPr/>
        </p:nvSpPr>
        <p:spPr>
          <a:xfrm>
            <a:off x="2555776" y="1040192"/>
            <a:ext cx="648072" cy="586762"/>
          </a:xfrm>
          <a:prstGeom prst="ellipse">
            <a:avLst/>
          </a:prstGeom>
          <a:gradFill flip="none" rotWithShape="1">
            <a:gsLst>
              <a:gs pos="0">
                <a:srgbClr val="FF000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7" name="円/楕円 16"/>
          <p:cNvSpPr/>
          <p:nvPr/>
        </p:nvSpPr>
        <p:spPr>
          <a:xfrm>
            <a:off x="2372380" y="1657637"/>
            <a:ext cx="320016" cy="254391"/>
          </a:xfrm>
          <a:prstGeom prst="ellipse">
            <a:avLst/>
          </a:prstGeom>
          <a:gradFill flip="none" rotWithShape="1">
            <a:gsLst>
              <a:gs pos="0">
                <a:srgbClr val="00206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9" name="円/楕円 18"/>
          <p:cNvSpPr/>
          <p:nvPr/>
        </p:nvSpPr>
        <p:spPr>
          <a:xfrm>
            <a:off x="6485272" y="1529794"/>
            <a:ext cx="340544" cy="340660"/>
          </a:xfrm>
          <a:prstGeom prst="ellipse">
            <a:avLst/>
          </a:prstGeom>
          <a:gradFill flip="none" rotWithShape="1">
            <a:gsLst>
              <a:gs pos="0">
                <a:srgbClr val="00206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23" name="円/楕円 22"/>
          <p:cNvSpPr/>
          <p:nvPr/>
        </p:nvSpPr>
        <p:spPr>
          <a:xfrm>
            <a:off x="6832704" y="912695"/>
            <a:ext cx="648072" cy="586762"/>
          </a:xfrm>
          <a:prstGeom prst="ellipse">
            <a:avLst/>
          </a:prstGeom>
          <a:gradFill flip="none" rotWithShape="1">
            <a:gsLst>
              <a:gs pos="0">
                <a:srgbClr val="FF000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24" name="円/楕円 23"/>
          <p:cNvSpPr/>
          <p:nvPr/>
        </p:nvSpPr>
        <p:spPr>
          <a:xfrm>
            <a:off x="5940152" y="912695"/>
            <a:ext cx="648072" cy="586762"/>
          </a:xfrm>
          <a:prstGeom prst="ellipse">
            <a:avLst/>
          </a:prstGeom>
          <a:gradFill flip="none" rotWithShape="1">
            <a:gsLst>
              <a:gs pos="0">
                <a:srgbClr val="FF0000"/>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17764" name="円/楕円 117763"/>
          <p:cNvSpPr/>
          <p:nvPr/>
        </p:nvSpPr>
        <p:spPr>
          <a:xfrm>
            <a:off x="4339229" y="2208436"/>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38" name="円/楕円 37"/>
          <p:cNvSpPr/>
          <p:nvPr/>
        </p:nvSpPr>
        <p:spPr>
          <a:xfrm>
            <a:off x="5076056" y="3933056"/>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39" name="円/楕円 38"/>
          <p:cNvSpPr/>
          <p:nvPr/>
        </p:nvSpPr>
        <p:spPr>
          <a:xfrm>
            <a:off x="6413264" y="4741128"/>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17765" name="テキスト ボックス 117764"/>
          <p:cNvSpPr txBox="1"/>
          <p:nvPr/>
        </p:nvSpPr>
        <p:spPr>
          <a:xfrm>
            <a:off x="4201728" y="4166805"/>
            <a:ext cx="1082348" cy="646331"/>
          </a:xfrm>
          <a:prstGeom prst="rect">
            <a:avLst/>
          </a:prstGeom>
          <a:solidFill>
            <a:schemeClr val="bg1"/>
          </a:solidFill>
        </p:spPr>
        <p:txBody>
          <a:bodyPr wrap="none" rtlCol="0">
            <a:spAutoFit/>
          </a:bodyPr>
          <a:lstStyle/>
          <a:p>
            <a:pPr fontAlgn="base">
              <a:spcBef>
                <a:spcPct val="0"/>
              </a:spcBef>
              <a:spcAft>
                <a:spcPct val="0"/>
              </a:spcAft>
            </a:pPr>
            <a:r>
              <a:rPr lang="en-US" altLang="ja-JP" dirty="0" smtClean="0">
                <a:solidFill>
                  <a:srgbClr val="000000"/>
                </a:solidFill>
              </a:rPr>
              <a:t>K-</a:t>
            </a:r>
            <a:r>
              <a:rPr lang="en-US" altLang="ja-JP" dirty="0" err="1" smtClean="0">
                <a:solidFill>
                  <a:srgbClr val="000000"/>
                </a:solidFill>
              </a:rPr>
              <a:t>Rb</a:t>
            </a:r>
            <a:r>
              <a:rPr lang="en-US" altLang="ja-JP" dirty="0" smtClean="0">
                <a:solidFill>
                  <a:srgbClr val="000000"/>
                </a:solidFill>
              </a:rPr>
              <a:t>-</a:t>
            </a:r>
            <a:r>
              <a:rPr lang="en-US" altLang="ja-JP" dirty="0" err="1" smtClean="0">
                <a:solidFill>
                  <a:srgbClr val="000000"/>
                </a:solidFill>
              </a:rPr>
              <a:t>Rb</a:t>
            </a:r>
            <a:endParaRPr lang="en-US" altLang="ja-JP" dirty="0" smtClean="0">
              <a:solidFill>
                <a:srgbClr val="000000"/>
              </a:solidFill>
            </a:endParaRPr>
          </a:p>
          <a:p>
            <a:pPr fontAlgn="base">
              <a:spcBef>
                <a:spcPct val="0"/>
              </a:spcBef>
              <a:spcAft>
                <a:spcPct val="0"/>
              </a:spcAft>
            </a:pPr>
            <a:r>
              <a:rPr lang="en-US" altLang="ja-JP" dirty="0" smtClean="0">
                <a:solidFill>
                  <a:srgbClr val="000000"/>
                </a:solidFill>
              </a:rPr>
              <a:t>131</a:t>
            </a:r>
            <a:endParaRPr lang="ja-JP" altLang="en-US" dirty="0">
              <a:solidFill>
                <a:srgbClr val="000000"/>
              </a:solidFill>
            </a:endParaRPr>
          </a:p>
        </p:txBody>
      </p:sp>
      <p:sp>
        <p:nvSpPr>
          <p:cNvPr id="41" name="テキスト ボックス 40"/>
          <p:cNvSpPr txBox="1"/>
          <p:nvPr/>
        </p:nvSpPr>
        <p:spPr>
          <a:xfrm>
            <a:off x="3248432" y="2276872"/>
            <a:ext cx="941283" cy="369332"/>
          </a:xfrm>
          <a:prstGeom prst="rect">
            <a:avLst/>
          </a:prstGeom>
          <a:solidFill>
            <a:schemeClr val="bg1"/>
          </a:solidFill>
        </p:spPr>
        <p:txBody>
          <a:bodyPr wrap="none" rtlCol="0">
            <a:spAutoFit/>
          </a:bodyPr>
          <a:lstStyle/>
          <a:p>
            <a:pPr fontAlgn="base">
              <a:spcBef>
                <a:spcPct val="0"/>
              </a:spcBef>
              <a:spcAft>
                <a:spcPct val="0"/>
              </a:spcAft>
            </a:pPr>
            <a:r>
              <a:rPr lang="en-US" altLang="ja-JP" dirty="0" smtClean="0">
                <a:solidFill>
                  <a:srgbClr val="000000"/>
                </a:solidFill>
              </a:rPr>
              <a:t>K-K-</a:t>
            </a:r>
            <a:r>
              <a:rPr lang="en-US" altLang="ja-JP" dirty="0" err="1" smtClean="0">
                <a:solidFill>
                  <a:srgbClr val="000000"/>
                </a:solidFill>
              </a:rPr>
              <a:t>Rb</a:t>
            </a:r>
            <a:endParaRPr lang="ja-JP" altLang="en-US" dirty="0">
              <a:solidFill>
                <a:srgbClr val="000000"/>
              </a:solidFill>
            </a:endParaRPr>
          </a:p>
        </p:txBody>
      </p:sp>
      <p:sp>
        <p:nvSpPr>
          <p:cNvPr id="42" name="テキスト ボックス 41"/>
          <p:cNvSpPr txBox="1"/>
          <p:nvPr/>
        </p:nvSpPr>
        <p:spPr>
          <a:xfrm>
            <a:off x="6074392" y="3916412"/>
            <a:ext cx="1082348" cy="646331"/>
          </a:xfrm>
          <a:prstGeom prst="rect">
            <a:avLst/>
          </a:prstGeom>
          <a:solidFill>
            <a:schemeClr val="bg1"/>
          </a:solidFill>
        </p:spPr>
        <p:txBody>
          <a:bodyPr wrap="none" rtlCol="0">
            <a:spAutoFit/>
          </a:bodyPr>
          <a:lstStyle/>
          <a:p>
            <a:pPr fontAlgn="base">
              <a:spcBef>
                <a:spcPct val="0"/>
              </a:spcBef>
              <a:spcAft>
                <a:spcPct val="0"/>
              </a:spcAft>
            </a:pPr>
            <a:r>
              <a:rPr lang="en-US" altLang="ja-JP" dirty="0" smtClean="0">
                <a:solidFill>
                  <a:srgbClr val="000000"/>
                </a:solidFill>
              </a:rPr>
              <a:t>Li-Cs-Cs</a:t>
            </a:r>
          </a:p>
          <a:p>
            <a:pPr fontAlgn="base">
              <a:spcBef>
                <a:spcPct val="0"/>
              </a:spcBef>
              <a:spcAft>
                <a:spcPct val="0"/>
              </a:spcAft>
            </a:pPr>
            <a:r>
              <a:rPr lang="en-US" altLang="ja-JP" dirty="0" smtClean="0">
                <a:solidFill>
                  <a:srgbClr val="000000"/>
                </a:solidFill>
              </a:rPr>
              <a:t>6.84</a:t>
            </a:r>
            <a:endParaRPr lang="ja-JP" altLang="en-US" dirty="0">
              <a:solidFill>
                <a:srgbClr val="000000"/>
              </a:solidFill>
            </a:endParaRPr>
          </a:p>
        </p:txBody>
      </p:sp>
      <p:sp>
        <p:nvSpPr>
          <p:cNvPr id="43" name="テキスト ボックス 42"/>
          <p:cNvSpPr txBox="1"/>
          <p:nvPr/>
        </p:nvSpPr>
        <p:spPr>
          <a:xfrm>
            <a:off x="5436096" y="5364504"/>
            <a:ext cx="3172864" cy="584776"/>
          </a:xfrm>
          <a:prstGeom prst="rect">
            <a:avLst/>
          </a:prstGeom>
          <a:noFill/>
        </p:spPr>
        <p:txBody>
          <a:bodyPr wrap="none" rtlCol="0">
            <a:spAutoFit/>
          </a:bodyPr>
          <a:lstStyle/>
          <a:p>
            <a:pPr fontAlgn="base">
              <a:spcBef>
                <a:spcPct val="0"/>
              </a:spcBef>
              <a:spcAft>
                <a:spcPct val="0"/>
              </a:spcAft>
            </a:pPr>
            <a:r>
              <a:rPr lang="en-US" altLang="ja-JP" sz="1600" dirty="0" err="1" smtClean="0">
                <a:solidFill>
                  <a:srgbClr val="000000"/>
                </a:solidFill>
              </a:rPr>
              <a:t>Braaten</a:t>
            </a:r>
            <a:r>
              <a:rPr lang="en-US" altLang="ja-JP" sz="1600" dirty="0" smtClean="0">
                <a:solidFill>
                  <a:srgbClr val="000000"/>
                </a:solidFill>
              </a:rPr>
              <a:t> and Hammer</a:t>
            </a:r>
          </a:p>
          <a:p>
            <a:pPr fontAlgn="base">
              <a:spcBef>
                <a:spcPct val="0"/>
              </a:spcBef>
              <a:spcAft>
                <a:spcPct val="0"/>
              </a:spcAft>
            </a:pPr>
            <a:r>
              <a:rPr lang="en-US" altLang="ja-JP" sz="1600" dirty="0" smtClean="0">
                <a:solidFill>
                  <a:srgbClr val="000000"/>
                </a:solidFill>
              </a:rPr>
              <a:t>Physics Reports, </a:t>
            </a:r>
            <a:r>
              <a:rPr lang="en-US" altLang="ja-JP" sz="1600" b="1" dirty="0" smtClean="0">
                <a:solidFill>
                  <a:srgbClr val="000000"/>
                </a:solidFill>
              </a:rPr>
              <a:t>428</a:t>
            </a:r>
            <a:r>
              <a:rPr lang="en-US" altLang="ja-JP" sz="1600" dirty="0" smtClean="0">
                <a:solidFill>
                  <a:srgbClr val="000000"/>
                </a:solidFill>
              </a:rPr>
              <a:t> 259 (2006)</a:t>
            </a:r>
            <a:endParaRPr lang="ja-JP" altLang="en-US" sz="1600" dirty="0">
              <a:solidFill>
                <a:srgbClr val="000000"/>
              </a:solidFill>
            </a:endParaRPr>
          </a:p>
        </p:txBody>
      </p:sp>
      <p:sp>
        <p:nvSpPr>
          <p:cNvPr id="117766" name="テキスト ボックス 117765"/>
          <p:cNvSpPr txBox="1"/>
          <p:nvPr/>
        </p:nvSpPr>
        <p:spPr>
          <a:xfrm>
            <a:off x="7037806" y="1626954"/>
            <a:ext cx="1882247" cy="369332"/>
          </a:xfrm>
          <a:prstGeom prst="rect">
            <a:avLst/>
          </a:prstGeom>
          <a:noFill/>
        </p:spPr>
        <p:txBody>
          <a:bodyPr wrap="none" rtlCol="0">
            <a:spAutoFit/>
          </a:bodyPr>
          <a:lstStyle/>
          <a:p>
            <a:pPr fontAlgn="base">
              <a:spcBef>
                <a:spcPct val="0"/>
              </a:spcBef>
              <a:spcAft>
                <a:spcPct val="0"/>
              </a:spcAft>
            </a:pPr>
            <a:r>
              <a:rPr lang="en-US" altLang="ja-JP" dirty="0" smtClean="0">
                <a:solidFill>
                  <a:srgbClr val="000000"/>
                </a:solidFill>
              </a:rPr>
              <a:t>“</a:t>
            </a:r>
            <a:r>
              <a:rPr lang="en-US" altLang="ja-JP" dirty="0" err="1" smtClean="0">
                <a:solidFill>
                  <a:srgbClr val="000000"/>
                </a:solidFill>
              </a:rPr>
              <a:t>Efimov</a:t>
            </a:r>
            <a:r>
              <a:rPr lang="en-US" altLang="ja-JP" dirty="0" smtClean="0">
                <a:solidFill>
                  <a:srgbClr val="000000"/>
                </a:solidFill>
              </a:rPr>
              <a:t> favored”</a:t>
            </a:r>
            <a:endParaRPr lang="ja-JP" altLang="en-US" dirty="0">
              <a:solidFill>
                <a:srgbClr val="000000"/>
              </a:solidFill>
            </a:endParaRPr>
          </a:p>
        </p:txBody>
      </p:sp>
      <p:sp>
        <p:nvSpPr>
          <p:cNvPr id="45" name="テキスト ボックス 44"/>
          <p:cNvSpPr txBox="1"/>
          <p:nvPr/>
        </p:nvSpPr>
        <p:spPr>
          <a:xfrm>
            <a:off x="107504" y="1402526"/>
            <a:ext cx="2133918" cy="369332"/>
          </a:xfrm>
          <a:prstGeom prst="rect">
            <a:avLst/>
          </a:prstGeom>
          <a:noFill/>
        </p:spPr>
        <p:txBody>
          <a:bodyPr wrap="none" rtlCol="0">
            <a:spAutoFit/>
          </a:bodyPr>
          <a:lstStyle/>
          <a:p>
            <a:pPr fontAlgn="base">
              <a:spcBef>
                <a:spcPct val="0"/>
              </a:spcBef>
              <a:spcAft>
                <a:spcPct val="0"/>
              </a:spcAft>
            </a:pPr>
            <a:r>
              <a:rPr lang="en-US" altLang="ja-JP" dirty="0" smtClean="0">
                <a:solidFill>
                  <a:srgbClr val="000000"/>
                </a:solidFill>
              </a:rPr>
              <a:t>“</a:t>
            </a:r>
            <a:r>
              <a:rPr lang="en-US" altLang="ja-JP" dirty="0" err="1" smtClean="0">
                <a:solidFill>
                  <a:srgbClr val="000000"/>
                </a:solidFill>
              </a:rPr>
              <a:t>Efimov</a:t>
            </a:r>
            <a:r>
              <a:rPr lang="en-US" altLang="ja-JP" dirty="0" smtClean="0">
                <a:solidFill>
                  <a:srgbClr val="000000"/>
                </a:solidFill>
              </a:rPr>
              <a:t> </a:t>
            </a:r>
            <a:r>
              <a:rPr lang="en-US" altLang="ja-JP" dirty="0" err="1" smtClean="0">
                <a:solidFill>
                  <a:srgbClr val="000000"/>
                </a:solidFill>
              </a:rPr>
              <a:t>unfavored</a:t>
            </a:r>
            <a:r>
              <a:rPr lang="en-US" altLang="ja-JP" dirty="0" smtClean="0">
                <a:solidFill>
                  <a:srgbClr val="000000"/>
                </a:solidFill>
              </a:rPr>
              <a:t>”</a:t>
            </a:r>
            <a:endParaRPr lang="ja-JP" altLang="en-US" dirty="0">
              <a:solidFill>
                <a:srgbClr val="000000"/>
              </a:solidFill>
            </a:endParaRPr>
          </a:p>
        </p:txBody>
      </p:sp>
      <p:cxnSp>
        <p:nvCxnSpPr>
          <p:cNvPr id="117768" name="直線コネクタ 117767"/>
          <p:cNvCxnSpPr/>
          <p:nvPr/>
        </p:nvCxnSpPr>
        <p:spPr>
          <a:xfrm>
            <a:off x="4806312" y="1389125"/>
            <a:ext cx="0" cy="64622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50444" y="6166254"/>
            <a:ext cx="3929281" cy="646331"/>
          </a:xfrm>
          <a:prstGeom prst="rect">
            <a:avLst/>
          </a:prstGeom>
          <a:noFill/>
        </p:spPr>
        <p:txBody>
          <a:bodyPr wrap="none" rtlCol="0">
            <a:spAutoFit/>
          </a:bodyPr>
          <a:lstStyle/>
          <a:p>
            <a:r>
              <a:rPr lang="en-US" altLang="ja-JP" dirty="0" smtClean="0"/>
              <a:t>Three identical boson</a:t>
            </a:r>
            <a:r>
              <a:rPr lang="ja-JP" altLang="en-US" dirty="0" smtClean="0"/>
              <a:t>→</a:t>
            </a:r>
            <a:r>
              <a:rPr lang="en-US" altLang="ja-JP" dirty="0" smtClean="0"/>
              <a:t>s0</a:t>
            </a:r>
            <a:r>
              <a:rPr lang="ja-JP" altLang="en-US" dirty="0" smtClean="0"/>
              <a:t>≒</a:t>
            </a:r>
            <a:r>
              <a:rPr lang="en-US" altLang="ja-JP" dirty="0" smtClean="0"/>
              <a:t>1.00624</a:t>
            </a:r>
          </a:p>
          <a:p>
            <a:r>
              <a:rPr kumimoji="1" lang="ja-JP" altLang="en-US" dirty="0" smtClean="0"/>
              <a:t>スケーリング＝</a:t>
            </a:r>
            <a:r>
              <a:rPr kumimoji="1" lang="en-US" altLang="ja-JP" dirty="0" smtClean="0"/>
              <a:t>22.7</a:t>
            </a:r>
            <a:endParaRPr kumimoji="1" lang="ja-JP" altLang="en-US" dirty="0"/>
          </a:p>
        </p:txBody>
      </p:sp>
      <p:sp>
        <p:nvSpPr>
          <p:cNvPr id="14" name="テキスト ボックス 13"/>
          <p:cNvSpPr txBox="1"/>
          <p:nvPr/>
        </p:nvSpPr>
        <p:spPr>
          <a:xfrm rot="16200000">
            <a:off x="-8174" y="3250857"/>
            <a:ext cx="2101857" cy="523220"/>
          </a:xfrm>
          <a:prstGeom prst="rect">
            <a:avLst/>
          </a:prstGeom>
          <a:noFill/>
        </p:spPr>
        <p:txBody>
          <a:bodyPr wrap="none" rtlCol="0">
            <a:spAutoFit/>
          </a:bodyPr>
          <a:lstStyle/>
          <a:p>
            <a:r>
              <a:rPr lang="ja-JP" altLang="en-US" sz="2800" dirty="0"/>
              <a:t>スケーリング</a:t>
            </a:r>
            <a:endParaRPr kumimoji="1" lang="ja-JP" altLang="en-US" sz="2800" dirty="0"/>
          </a:p>
        </p:txBody>
      </p:sp>
      <p:sp>
        <p:nvSpPr>
          <p:cNvPr id="18" name="テキスト ボックス 17"/>
          <p:cNvSpPr txBox="1"/>
          <p:nvPr/>
        </p:nvSpPr>
        <p:spPr>
          <a:xfrm>
            <a:off x="3277405" y="2555612"/>
            <a:ext cx="1077539" cy="369332"/>
          </a:xfrm>
          <a:prstGeom prst="rect">
            <a:avLst/>
          </a:prstGeom>
          <a:noFill/>
        </p:spPr>
        <p:txBody>
          <a:bodyPr wrap="none" rtlCol="0">
            <a:spAutoFit/>
          </a:bodyPr>
          <a:lstStyle/>
          <a:p>
            <a:r>
              <a:rPr kumimoji="1" lang="en-US" altLang="ja-JP" dirty="0" smtClean="0"/>
              <a:t>3.5×10</a:t>
            </a:r>
            <a:r>
              <a:rPr kumimoji="1" lang="en-US" altLang="ja-JP" baseline="30000" dirty="0" smtClean="0"/>
              <a:t>5</a:t>
            </a:r>
            <a:endParaRPr kumimoji="1" lang="ja-JP" altLang="en-US" baseline="30000" dirty="0"/>
          </a:p>
        </p:txBody>
      </p:sp>
      <p:sp>
        <p:nvSpPr>
          <p:cNvPr id="5" name="テキスト ボックス 4"/>
          <p:cNvSpPr txBox="1"/>
          <p:nvPr/>
        </p:nvSpPr>
        <p:spPr>
          <a:xfrm>
            <a:off x="2817841" y="5612256"/>
            <a:ext cx="1261884" cy="523220"/>
          </a:xfrm>
          <a:prstGeom prst="rect">
            <a:avLst/>
          </a:prstGeom>
          <a:noFill/>
        </p:spPr>
        <p:txBody>
          <a:bodyPr wrap="none" rtlCol="0">
            <a:spAutoFit/>
          </a:bodyPr>
          <a:lstStyle/>
          <a:p>
            <a:r>
              <a:rPr lang="ja-JP" altLang="en-US" sz="2800" dirty="0"/>
              <a:t>質量比</a:t>
            </a:r>
            <a:endParaRPr kumimoji="1" lang="ja-JP" altLang="en-US" sz="2800" dirty="0"/>
          </a:p>
        </p:txBody>
      </p:sp>
      <p:sp>
        <p:nvSpPr>
          <p:cNvPr id="6" name="テキスト ボックス 5"/>
          <p:cNvSpPr txBox="1"/>
          <p:nvPr/>
        </p:nvSpPr>
        <p:spPr>
          <a:xfrm>
            <a:off x="4400095" y="6103775"/>
            <a:ext cx="4701928" cy="646331"/>
          </a:xfrm>
          <a:prstGeom prst="rect">
            <a:avLst/>
          </a:prstGeom>
          <a:noFill/>
        </p:spPr>
        <p:txBody>
          <a:bodyPr wrap="none" rtlCol="0">
            <a:spAutoFit/>
          </a:bodyPr>
          <a:lstStyle/>
          <a:p>
            <a:r>
              <a:rPr lang="ja-JP" altLang="en-US" dirty="0" smtClean="0"/>
              <a:t>質量比や粒子の統計性によってエフィモフ状態</a:t>
            </a:r>
            <a:endParaRPr lang="en-US" altLang="ja-JP" dirty="0" smtClean="0"/>
          </a:p>
          <a:p>
            <a:r>
              <a:rPr lang="ja-JP" altLang="en-US" dirty="0" smtClean="0"/>
              <a:t>のスケーリングは大きく変わる。</a:t>
            </a:r>
            <a:endParaRPr kumimoji="1" lang="ja-JP" altLang="en-US" dirty="0"/>
          </a:p>
        </p:txBody>
      </p:sp>
    </p:spTree>
    <p:extLst>
      <p:ext uri="{BB962C8B-B14F-4D97-AF65-F5344CB8AC3E}">
        <p14:creationId xmlns:p14="http://schemas.microsoft.com/office/powerpoint/2010/main" val="1454533044"/>
      </p:ext>
    </p:extLst>
  </p:cSld>
  <p:clrMapOvr>
    <a:masterClrMapping/>
  </p:clrMapOvr>
  <mc:AlternateContent xmlns:mc="http://schemas.openxmlformats.org/markup-compatibility/2006" xmlns:p14="http://schemas.microsoft.com/office/powerpoint/2010/main">
    <mc:Choice Requires="p14">
      <p:transition spd="slow" p14:dur="2000" advTm="45609"/>
    </mc:Choice>
    <mc:Fallback xmlns="">
      <p:transition spd="slow" advTm="4560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26736076"/>
              </p:ext>
            </p:extLst>
          </p:nvPr>
        </p:nvGraphicFramePr>
        <p:xfrm>
          <a:off x="899592" y="1380503"/>
          <a:ext cx="7056784" cy="2194560"/>
        </p:xfrm>
        <a:graphic>
          <a:graphicData uri="http://schemas.openxmlformats.org/drawingml/2006/table">
            <a:tbl>
              <a:tblPr firstRow="1" bandRow="1">
                <a:tableStyleId>{5940675A-B579-460E-94D1-54222C63F5DA}</a:tableStyleId>
              </a:tblPr>
              <a:tblGrid>
                <a:gridCol w="3528392"/>
                <a:gridCol w="1728192"/>
                <a:gridCol w="1800200"/>
              </a:tblGrid>
              <a:tr h="360040">
                <a:tc>
                  <a:txBody>
                    <a:bodyPr/>
                    <a:lstStyle/>
                    <a:p>
                      <a:endParaRPr kumimoji="1" lang="ja-JP" altLang="en-US" sz="1400" dirty="0"/>
                    </a:p>
                  </a:txBody>
                  <a:tcPr/>
                </a:tc>
                <a:tc>
                  <a:txBody>
                    <a:bodyPr/>
                    <a:lstStyle/>
                    <a:p>
                      <a:r>
                        <a:rPr kumimoji="1" lang="en-US" altLang="ja-JP" sz="1800" u="none" strike="noStrike" kern="1200" cap="none" spc="0" normalizeH="0" baseline="30000" noProof="0" dirty="0" smtClean="0">
                          <a:ln>
                            <a:noFill/>
                          </a:ln>
                          <a:effectLst/>
                          <a:uLnTx/>
                          <a:uFillTx/>
                        </a:rPr>
                        <a:t>41</a:t>
                      </a:r>
                      <a:r>
                        <a:rPr kumimoji="1" lang="en-US" altLang="ja-JP" sz="1800" u="none" strike="noStrike" kern="1200" cap="none" spc="0" normalizeH="0" baseline="0" noProof="0" dirty="0" smtClean="0">
                          <a:ln>
                            <a:noFill/>
                          </a:ln>
                          <a:effectLst/>
                          <a:uLnTx/>
                          <a:uFillTx/>
                        </a:rPr>
                        <a:t>K</a:t>
                      </a:r>
                      <a:r>
                        <a:rPr kumimoji="1" lang="en-US" altLang="ja-JP" sz="1800" u="none" strike="noStrike" kern="1200" cap="none" spc="0" normalizeH="0" baseline="30000" noProof="0" dirty="0" smtClean="0">
                          <a:ln>
                            <a:noFill/>
                          </a:ln>
                          <a:effectLst/>
                          <a:uLnTx/>
                          <a:uFillTx/>
                        </a:rPr>
                        <a:t>87</a:t>
                      </a:r>
                      <a:r>
                        <a:rPr kumimoji="1" lang="en-US" altLang="ja-JP" sz="1800" u="none" strike="noStrike" kern="1200" cap="none" spc="0" normalizeH="0" baseline="0" noProof="0" dirty="0" smtClean="0">
                          <a:ln>
                            <a:noFill/>
                          </a:ln>
                          <a:effectLst/>
                          <a:uLnTx/>
                          <a:uFillTx/>
                        </a:rPr>
                        <a:t>Rb</a:t>
                      </a:r>
                      <a:endParaRPr kumimoji="1" lang="ja-JP" altLang="en-US" sz="18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u="none" strike="noStrike" kern="1200" cap="none" spc="0" normalizeH="0" baseline="30000" noProof="0" dirty="0" smtClean="0">
                          <a:ln>
                            <a:noFill/>
                          </a:ln>
                          <a:effectLst/>
                          <a:uLnTx/>
                          <a:uFillTx/>
                        </a:rPr>
                        <a:t>40</a:t>
                      </a:r>
                      <a:r>
                        <a:rPr kumimoji="1" lang="en-US" altLang="ja-JP" sz="1800" u="none" strike="noStrike" kern="1200" cap="none" spc="0" normalizeH="0" baseline="0" noProof="0" dirty="0" smtClean="0">
                          <a:ln>
                            <a:noFill/>
                          </a:ln>
                          <a:effectLst/>
                          <a:uLnTx/>
                          <a:uFillTx/>
                        </a:rPr>
                        <a:t>K</a:t>
                      </a:r>
                      <a:r>
                        <a:rPr kumimoji="1" lang="en-US" altLang="ja-JP" sz="1800" u="none" strike="noStrike" kern="1200" cap="none" spc="0" normalizeH="0" baseline="30000" noProof="0" dirty="0" smtClean="0">
                          <a:ln>
                            <a:noFill/>
                          </a:ln>
                          <a:effectLst/>
                          <a:uLnTx/>
                          <a:uFillTx/>
                        </a:rPr>
                        <a:t>87</a:t>
                      </a:r>
                      <a:r>
                        <a:rPr kumimoji="1" lang="en-US" altLang="ja-JP" sz="1800" u="none" strike="noStrike" kern="1200" cap="none" spc="0" normalizeH="0" baseline="0" noProof="0" dirty="0" smtClean="0">
                          <a:ln>
                            <a:noFill/>
                          </a:ln>
                          <a:effectLst/>
                          <a:uLnTx/>
                          <a:uFillTx/>
                        </a:rPr>
                        <a:t>Rb</a:t>
                      </a:r>
                      <a:endPar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txBody>
                  <a:tcPr/>
                </a:tc>
              </a:tr>
              <a:tr h="288032">
                <a:tc>
                  <a:txBody>
                    <a:bodyPr/>
                    <a:lstStyle/>
                    <a:p>
                      <a:pPr algn="ctr"/>
                      <a:r>
                        <a:rPr kumimoji="1" lang="ja-JP" altLang="en-US" sz="1800" b="1" dirty="0" smtClean="0"/>
                        <a:t>粒子の組み合わせ</a:t>
                      </a:r>
                      <a:endParaRPr kumimoji="1" lang="ja-JP" altLang="en-US" sz="1800" b="1" dirty="0"/>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u="none" strike="noStrike" kern="1200" cap="none" spc="0" normalizeH="0" baseline="0" noProof="0" dirty="0" smtClean="0">
                          <a:ln>
                            <a:noFill/>
                          </a:ln>
                          <a:effectLst/>
                          <a:uLnTx/>
                          <a:uFillTx/>
                        </a:rPr>
                        <a:t>Boson×2</a:t>
                      </a:r>
                      <a:r>
                        <a:rPr kumimoji="1" lang="ja-JP" altLang="en-US" sz="1800" u="none" strike="noStrike" kern="1200" cap="none" spc="0" normalizeH="0" baseline="0" noProof="0" dirty="0" smtClean="0">
                          <a:ln>
                            <a:noFill/>
                          </a:ln>
                          <a:effectLst/>
                          <a:uLnTx/>
                          <a:uFillTx/>
                        </a:rPr>
                        <a:t>＋</a:t>
                      </a:r>
                      <a:r>
                        <a:rPr kumimoji="1" lang="en-US" altLang="ja-JP" sz="1800" u="none" strike="noStrike" kern="1200" cap="none" spc="0" normalizeH="0" baseline="0" noProof="0" dirty="0" smtClean="0">
                          <a:ln>
                            <a:noFill/>
                          </a:ln>
                          <a:effectLst/>
                          <a:uLnTx/>
                          <a:uFillTx/>
                        </a:rPr>
                        <a:t>other particle</a:t>
                      </a:r>
                      <a:endPar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txBody>
                  <a:tcPr/>
                </a:tc>
                <a:tc hMerge="1">
                  <a:txBody>
                    <a:bodyPr/>
                    <a:lstStyle/>
                    <a:p>
                      <a:endParaRPr kumimoji="1" lang="ja-JP" altLang="en-US"/>
                    </a:p>
                  </a:txBody>
                  <a:tcPr/>
                </a:tc>
              </a:tr>
              <a:tr h="343272">
                <a:tc>
                  <a:txBody>
                    <a:bodyPr/>
                    <a:lstStyle/>
                    <a:p>
                      <a:pPr algn="ctr"/>
                      <a:r>
                        <a:rPr kumimoji="1" lang="en-US" altLang="ja-JP" sz="1800" dirty="0" smtClean="0"/>
                        <a:t>van der</a:t>
                      </a:r>
                      <a:r>
                        <a:rPr kumimoji="1" lang="en-US" altLang="ja-JP" sz="1800" baseline="0" dirty="0" smtClean="0"/>
                        <a:t> Waals length </a:t>
                      </a:r>
                      <a:r>
                        <a:rPr kumimoji="1" lang="en-US" altLang="ja-JP" sz="1800" dirty="0" err="1" smtClean="0"/>
                        <a:t>R</a:t>
                      </a:r>
                      <a:r>
                        <a:rPr kumimoji="1" lang="en-US" altLang="ja-JP" sz="1800" baseline="-25000" dirty="0" err="1" smtClean="0"/>
                        <a:t>vdW</a:t>
                      </a:r>
                      <a:r>
                        <a:rPr kumimoji="1" lang="en-US" altLang="ja-JP" sz="1800" baseline="-25000" dirty="0" smtClean="0"/>
                        <a:t> </a:t>
                      </a:r>
                      <a:r>
                        <a:rPr kumimoji="1" lang="en-US" altLang="ja-JP" sz="1800" baseline="0" dirty="0" smtClean="0"/>
                        <a:t>(a</a:t>
                      </a:r>
                      <a:r>
                        <a:rPr kumimoji="1" lang="en-US" altLang="ja-JP" sz="1800" baseline="-25000" dirty="0" smtClean="0"/>
                        <a:t>0</a:t>
                      </a:r>
                      <a:r>
                        <a:rPr kumimoji="1" lang="en-US" altLang="ja-JP" sz="1800" baseline="0" dirty="0" smtClean="0"/>
                        <a:t>)</a:t>
                      </a:r>
                    </a:p>
                  </a:txBody>
                  <a:tcPr/>
                </a:tc>
                <a:tc>
                  <a:txBody>
                    <a:bodyPr/>
                    <a:lstStyle/>
                    <a:p>
                      <a:pPr algn="ctr"/>
                      <a:r>
                        <a:rPr kumimoji="1" lang="en-US" altLang="ja-JP" sz="1800" dirty="0" smtClean="0"/>
                        <a:t>71.9</a:t>
                      </a:r>
                      <a:endParaRPr kumimoji="1" lang="ja-JP" altLang="en-US" sz="1800" dirty="0"/>
                    </a:p>
                  </a:txBody>
                  <a:tcPr/>
                </a:tc>
                <a:tc>
                  <a:txBody>
                    <a:bodyPr/>
                    <a:lstStyle/>
                    <a:p>
                      <a:pPr algn="ctr"/>
                      <a:r>
                        <a:rPr kumimoji="1" lang="en-US" altLang="ja-JP" sz="1800" dirty="0" smtClean="0"/>
                        <a:t>72.2</a:t>
                      </a:r>
                      <a:endParaRPr kumimoji="1" lang="ja-JP" altLang="en-US" sz="1800" dirty="0"/>
                    </a:p>
                  </a:txBody>
                  <a:tcPr/>
                </a:tc>
              </a:tr>
              <a:tr h="360040">
                <a:tc>
                  <a:txBody>
                    <a:bodyPr/>
                    <a:lstStyle/>
                    <a:p>
                      <a:pPr algn="ctr"/>
                      <a:r>
                        <a:rPr kumimoji="1" lang="en-US" altLang="ja-JP" sz="1800" dirty="0" smtClean="0"/>
                        <a:t>Mass scaling parameter</a:t>
                      </a:r>
                      <a:r>
                        <a:rPr kumimoji="1" lang="en-US" altLang="ja-JP" sz="1800" baseline="0" dirty="0" smtClean="0"/>
                        <a:t> </a:t>
                      </a:r>
                      <a:r>
                        <a:rPr kumimoji="1" lang="en-US" altLang="ja-JP" sz="1800" dirty="0" smtClean="0"/>
                        <a:t>s</a:t>
                      </a:r>
                      <a:r>
                        <a:rPr kumimoji="1" lang="en-US" altLang="ja-JP" sz="1800" baseline="-25000" dirty="0" smtClean="0"/>
                        <a:t>0</a:t>
                      </a:r>
                      <a:endParaRPr kumimoji="1" lang="ja-JP" altLang="en-US" sz="1800" baseline="-25000" dirty="0"/>
                    </a:p>
                  </a:txBody>
                  <a:tcPr/>
                </a:tc>
                <a:tc>
                  <a:txBody>
                    <a:bodyPr/>
                    <a:lstStyle/>
                    <a:p>
                      <a:pPr algn="ctr"/>
                      <a:r>
                        <a:rPr kumimoji="1" lang="en-US" altLang="ja-JP" sz="1800" dirty="0" smtClean="0"/>
                        <a:t>0.6444</a:t>
                      </a:r>
                      <a:endParaRPr kumimoji="1" lang="ja-JP" altLang="en-US" sz="1800" dirty="0"/>
                    </a:p>
                  </a:txBody>
                  <a:tcPr/>
                </a:tc>
                <a:tc>
                  <a:txBody>
                    <a:bodyPr/>
                    <a:lstStyle/>
                    <a:p>
                      <a:pPr algn="ctr"/>
                      <a:r>
                        <a:rPr kumimoji="1" lang="en-US" altLang="ja-JP" sz="1800" dirty="0" smtClean="0"/>
                        <a:t>0.6536</a:t>
                      </a:r>
                      <a:endParaRPr kumimoji="1" lang="ja-JP" altLang="en-US" sz="1800" dirty="0"/>
                    </a:p>
                  </a:txBody>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aseline="0" dirty="0" err="1" smtClean="0"/>
                        <a:t>r</a:t>
                      </a:r>
                      <a:r>
                        <a:rPr kumimoji="1" lang="en-US" altLang="ja-JP" sz="1800" baseline="-25000" dirty="0" err="1" smtClean="0"/>
                        <a:t>bg</a:t>
                      </a:r>
                      <a:r>
                        <a:rPr kumimoji="1" lang="en-US" altLang="ja-JP" sz="1800" dirty="0" smtClean="0"/>
                        <a:t>=</a:t>
                      </a:r>
                      <a:r>
                        <a:rPr kumimoji="1" lang="en-US" altLang="ja-JP" sz="1800" dirty="0" err="1" smtClean="0"/>
                        <a:t>a</a:t>
                      </a:r>
                      <a:r>
                        <a:rPr kumimoji="1" lang="en-US" altLang="ja-JP" sz="1800" baseline="-25000" dirty="0" err="1" smtClean="0"/>
                        <a:t>bg</a:t>
                      </a:r>
                      <a:r>
                        <a:rPr kumimoji="1" lang="en-US" altLang="ja-JP" sz="1800" dirty="0" smtClean="0"/>
                        <a:t>/</a:t>
                      </a:r>
                      <a:r>
                        <a:rPr kumimoji="1" lang="en-US" altLang="ja-JP" sz="1800" dirty="0" err="1" smtClean="0"/>
                        <a:t>r</a:t>
                      </a:r>
                      <a:r>
                        <a:rPr kumimoji="1" lang="en-US" altLang="ja-JP" sz="1800" baseline="-25000" dirty="0" err="1" smtClean="0"/>
                        <a:t>vdW</a:t>
                      </a:r>
                      <a:endParaRPr kumimoji="1" lang="ja-JP" altLang="en-US" sz="1800" baseline="-25000" dirty="0" smtClean="0"/>
                    </a:p>
                  </a:txBody>
                  <a:tcPr/>
                </a:tc>
                <a:tc>
                  <a:txBody>
                    <a:bodyPr/>
                    <a:lstStyle/>
                    <a:p>
                      <a:pPr algn="ctr"/>
                      <a:r>
                        <a:rPr kumimoji="1" lang="en-US" altLang="ja-JP" sz="1800" dirty="0" smtClean="0"/>
                        <a:t>(4.11)</a:t>
                      </a:r>
                      <a:endParaRPr kumimoji="1" lang="ja-JP" altLang="en-US" sz="1800" dirty="0"/>
                    </a:p>
                  </a:txBody>
                  <a:tcPr/>
                </a:tc>
                <a:tc>
                  <a:txBody>
                    <a:bodyPr/>
                    <a:lstStyle/>
                    <a:p>
                      <a:pPr algn="ctr"/>
                      <a:r>
                        <a:rPr kumimoji="1" lang="en-US" altLang="ja-JP" dirty="0" smtClean="0"/>
                        <a:t>-2.75</a:t>
                      </a:r>
                      <a:endParaRPr kumimoji="1" lang="ja-JP" altLang="en-US" dirty="0"/>
                    </a:p>
                  </a:txBody>
                  <a:tcPr/>
                </a:tc>
              </a:tr>
              <a:tr h="35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aseline="0" dirty="0" err="1" smtClean="0"/>
                        <a:t>s</a:t>
                      </a:r>
                      <a:r>
                        <a:rPr kumimoji="1" lang="en-US" altLang="ja-JP" sz="1800" baseline="-25000" dirty="0" err="1" smtClean="0"/>
                        <a:t>res</a:t>
                      </a:r>
                      <a:endParaRPr kumimoji="1" lang="ja-JP" altLang="en-US" sz="1800" baseline="-25000" dirty="0" smtClean="0"/>
                    </a:p>
                  </a:txBody>
                  <a:tcPr/>
                </a:tc>
                <a:tc>
                  <a:txBody>
                    <a:bodyPr/>
                    <a:lstStyle/>
                    <a:p>
                      <a:pPr algn="ctr"/>
                      <a:r>
                        <a:rPr kumimoji="1" lang="en-US" altLang="ja-JP" sz="1800" dirty="0" smtClean="0">
                          <a:latin typeface="+mn-lt"/>
                        </a:rPr>
                        <a:t>(0.81)</a:t>
                      </a:r>
                      <a:endParaRPr kumimoji="1" lang="ja-JP" altLang="en-US" sz="1800" dirty="0">
                        <a:latin typeface="+mn-lt"/>
                      </a:endParaRPr>
                    </a:p>
                  </a:txBody>
                  <a:tcPr/>
                </a:tc>
                <a:tc>
                  <a:txBody>
                    <a:bodyPr/>
                    <a:lstStyle/>
                    <a:p>
                      <a:pPr algn="ctr"/>
                      <a:r>
                        <a:rPr kumimoji="1" lang="en-US" altLang="ja-JP" dirty="0" smtClean="0"/>
                        <a:t>1.96</a:t>
                      </a:r>
                      <a:endParaRPr kumimoji="1" lang="ja-JP" altLang="en-US" dirty="0"/>
                    </a:p>
                  </a:txBody>
                  <a:tcPr/>
                </a:tc>
              </a:tr>
            </a:tbl>
          </a:graphicData>
        </a:graphic>
      </p:graphicFrame>
      <p:sp>
        <p:nvSpPr>
          <p:cNvPr id="5" name="正方形/長方形 4"/>
          <p:cNvSpPr/>
          <p:nvPr/>
        </p:nvSpPr>
        <p:spPr>
          <a:xfrm>
            <a:off x="852143" y="1319934"/>
            <a:ext cx="7272808" cy="156777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83061" y="1274777"/>
            <a:ext cx="7389339" cy="2349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893595" y="3624190"/>
            <a:ext cx="3444982" cy="276999"/>
          </a:xfrm>
          <a:prstGeom prst="rect">
            <a:avLst/>
          </a:prstGeom>
          <a:noFill/>
        </p:spPr>
        <p:txBody>
          <a:bodyPr wrap="none" rtlCol="0">
            <a:spAutoFit/>
          </a:bodyPr>
          <a:lstStyle/>
          <a:p>
            <a:r>
              <a:rPr kumimoji="1" lang="en-US" altLang="ja-JP" sz="1200" dirty="0" smtClean="0"/>
              <a:t>C. Chin et al., Rev. Mod. Phys. 82 1225 (2010). </a:t>
            </a:r>
            <a:endParaRPr kumimoji="1" lang="ja-JP" altLang="en-US" sz="1200" dirty="0"/>
          </a:p>
        </p:txBody>
      </p:sp>
      <p:sp>
        <p:nvSpPr>
          <p:cNvPr id="8" name="タイトル 1"/>
          <p:cNvSpPr>
            <a:spLocks noGrp="1"/>
          </p:cNvSpPr>
          <p:nvPr>
            <p:ph type="title"/>
          </p:nvPr>
        </p:nvSpPr>
        <p:spPr>
          <a:xfrm>
            <a:off x="539552" y="-150839"/>
            <a:ext cx="8229600" cy="1143000"/>
          </a:xfrm>
        </p:spPr>
        <p:txBody>
          <a:bodyPr/>
          <a:lstStyle/>
          <a:p>
            <a:r>
              <a:rPr kumimoji="1" lang="en-US" altLang="ja-JP" dirty="0" smtClean="0"/>
              <a:t>K-</a:t>
            </a:r>
            <a:r>
              <a:rPr kumimoji="1" lang="en-US" altLang="ja-JP" dirty="0" err="1" smtClean="0"/>
              <a:t>Rb</a:t>
            </a:r>
            <a:r>
              <a:rPr kumimoji="1" lang="en-US" altLang="ja-JP" dirty="0" smtClean="0"/>
              <a:t> mixture</a:t>
            </a:r>
            <a:endParaRPr kumimoji="1" lang="ja-JP" altLang="en-US" dirty="0"/>
          </a:p>
        </p:txBody>
      </p:sp>
      <p:sp>
        <p:nvSpPr>
          <p:cNvPr id="9" name="テキスト ボックス 8"/>
          <p:cNvSpPr txBox="1"/>
          <p:nvPr/>
        </p:nvSpPr>
        <p:spPr>
          <a:xfrm>
            <a:off x="852143" y="4058162"/>
            <a:ext cx="2818400" cy="923330"/>
          </a:xfrm>
          <a:prstGeom prst="rect">
            <a:avLst/>
          </a:prstGeom>
          <a:noFill/>
          <a:ln>
            <a:solidFill>
              <a:srgbClr val="00B0F0"/>
            </a:solidFill>
          </a:ln>
        </p:spPr>
        <p:txBody>
          <a:bodyPr wrap="none" rtlCol="0">
            <a:spAutoFit/>
          </a:bodyPr>
          <a:lstStyle/>
          <a:p>
            <a:r>
              <a:rPr kumimoji="1" lang="en-US" altLang="ja-JP" dirty="0" smtClean="0"/>
              <a:t>Single channel theory</a:t>
            </a:r>
            <a:r>
              <a:rPr kumimoji="1" lang="ja-JP" altLang="en-US" dirty="0" smtClean="0"/>
              <a:t>では</a:t>
            </a:r>
            <a:endParaRPr kumimoji="1" lang="en-US" altLang="ja-JP" dirty="0" smtClean="0"/>
          </a:p>
          <a:p>
            <a:r>
              <a:rPr kumimoji="1" lang="ja-JP" altLang="en-US" dirty="0" smtClean="0"/>
              <a:t>ほぼ同一と見なしてよい</a:t>
            </a:r>
            <a:r>
              <a:rPr kumimoji="1" lang="ja-JP" altLang="en-US" dirty="0" smtClean="0"/>
              <a:t>。</a:t>
            </a:r>
            <a:endParaRPr kumimoji="1" lang="en-US" altLang="ja-JP" dirty="0" smtClean="0"/>
          </a:p>
          <a:p>
            <a:r>
              <a:rPr lang="ja-JP" altLang="en-US" dirty="0" smtClean="0"/>
              <a:t>（</a:t>
            </a:r>
            <a:r>
              <a:rPr lang="en-US" altLang="ja-JP" dirty="0" smtClean="0"/>
              <a:t>van der Waals universality)</a:t>
            </a:r>
            <a:endParaRPr kumimoji="1" lang="ja-JP" altLang="en-US" dirty="0"/>
          </a:p>
        </p:txBody>
      </p:sp>
      <p:sp>
        <p:nvSpPr>
          <p:cNvPr id="10" name="テキスト ボックス 9"/>
          <p:cNvSpPr txBox="1"/>
          <p:nvPr/>
        </p:nvSpPr>
        <p:spPr>
          <a:xfrm>
            <a:off x="4867249" y="4047403"/>
            <a:ext cx="3966599" cy="923330"/>
          </a:xfrm>
          <a:prstGeom prst="rect">
            <a:avLst/>
          </a:prstGeom>
          <a:noFill/>
          <a:ln>
            <a:solidFill>
              <a:srgbClr val="FF0000"/>
            </a:solidFill>
          </a:ln>
        </p:spPr>
        <p:txBody>
          <a:bodyPr wrap="none" rtlCol="0">
            <a:spAutoFit/>
          </a:bodyPr>
          <a:lstStyle/>
          <a:p>
            <a:r>
              <a:rPr kumimoji="1" lang="en-US" altLang="ja-JP" dirty="0" smtClean="0"/>
              <a:t>Multi-channel theory</a:t>
            </a:r>
            <a:r>
              <a:rPr kumimoji="1" lang="ja-JP" altLang="en-US" dirty="0" smtClean="0"/>
              <a:t>では</a:t>
            </a:r>
            <a:endParaRPr kumimoji="1" lang="en-US" altLang="ja-JP" dirty="0" smtClean="0"/>
          </a:p>
          <a:p>
            <a:r>
              <a:rPr kumimoji="1" lang="ja-JP" altLang="en-US" dirty="0" smtClean="0"/>
              <a:t>異なる性質を示す</a:t>
            </a:r>
            <a:r>
              <a:rPr kumimoji="1" lang="ja-JP" altLang="en-US" dirty="0" smtClean="0"/>
              <a:t>。</a:t>
            </a:r>
            <a:endParaRPr kumimoji="1" lang="en-US" altLang="ja-JP" dirty="0" smtClean="0"/>
          </a:p>
          <a:p>
            <a:r>
              <a:rPr lang="en-US" altLang="ja-JP" dirty="0" smtClean="0"/>
              <a:t>(new class of van der Waals universality)</a:t>
            </a:r>
            <a:endParaRPr kumimoji="1" lang="ja-JP" altLang="en-US" dirty="0"/>
          </a:p>
        </p:txBody>
      </p:sp>
      <p:sp>
        <p:nvSpPr>
          <p:cNvPr id="11" name="テキスト ボックス 10"/>
          <p:cNvSpPr txBox="1"/>
          <p:nvPr/>
        </p:nvSpPr>
        <p:spPr>
          <a:xfrm>
            <a:off x="611560" y="5357515"/>
            <a:ext cx="8136904" cy="461665"/>
          </a:xfrm>
          <a:prstGeom prst="rect">
            <a:avLst/>
          </a:prstGeom>
          <a:noFill/>
        </p:spPr>
        <p:txBody>
          <a:bodyPr wrap="square" rtlCol="0">
            <a:spAutoFit/>
          </a:bodyPr>
          <a:lstStyle/>
          <a:p>
            <a:r>
              <a:rPr kumimoji="1" lang="en-US" altLang="ja-JP" sz="2400" dirty="0" smtClean="0"/>
              <a:t>S</a:t>
            </a:r>
            <a:r>
              <a:rPr kumimoji="1" lang="en-US" altLang="ja-JP" sz="2400" baseline="-25000" dirty="0" smtClean="0"/>
              <a:t>res</a:t>
            </a:r>
            <a:r>
              <a:rPr kumimoji="1" lang="en-US" altLang="ja-JP" sz="2400" dirty="0" smtClean="0"/>
              <a:t>~1</a:t>
            </a:r>
            <a:r>
              <a:rPr kumimoji="1" lang="ja-JP" altLang="en-US" sz="2400" dirty="0" smtClean="0"/>
              <a:t>で三体パラメータが</a:t>
            </a:r>
            <a:r>
              <a:rPr lang="ja-JP" altLang="en-US" sz="2400" dirty="0" smtClean="0"/>
              <a:t>大きく変わる可能性がある。</a:t>
            </a:r>
            <a:endParaRPr kumimoji="1" lang="ja-JP" altLang="en-US" sz="2400" dirty="0"/>
          </a:p>
        </p:txBody>
      </p:sp>
    </p:spTree>
    <p:extLst>
      <p:ext uri="{BB962C8B-B14F-4D97-AF65-F5344CB8AC3E}">
        <p14:creationId xmlns:p14="http://schemas.microsoft.com/office/powerpoint/2010/main" val="27330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760640" cy="342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3023250" y="908720"/>
            <a:ext cx="3207032" cy="523220"/>
          </a:xfrm>
          <a:prstGeom prst="rect">
            <a:avLst/>
          </a:prstGeom>
          <a:noFill/>
        </p:spPr>
        <p:txBody>
          <a:bodyPr wrap="none" rtlCol="0">
            <a:spAutoFit/>
          </a:bodyPr>
          <a:lstStyle/>
          <a:p>
            <a:r>
              <a:rPr lang="en-US" altLang="ja-JP" sz="2800" dirty="0" smtClean="0"/>
              <a:t>“Overlap resonance”</a:t>
            </a:r>
            <a:endParaRPr kumimoji="1" lang="ja-JP" altLang="en-US" sz="28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251520" y="6095281"/>
                <a:ext cx="4649158" cy="558230"/>
              </a:xfrm>
              <a:prstGeom prst="rect">
                <a:avLst/>
              </a:prstGeom>
              <a:noFill/>
            </p:spPr>
            <p:txBody>
              <a:bodyPr wrap="none" rtlCol="0">
                <a:spAutoFit/>
              </a:bodyPr>
              <a:lstStyle/>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𝑎</m:t>
                        </m:r>
                      </m:e>
                      <m:sub>
                        <m:r>
                          <a:rPr kumimoji="1" lang="en-US" altLang="ja-JP" sz="2800" b="0" i="1" smtClean="0">
                            <a:latin typeface="Cambria Math"/>
                          </a:rPr>
                          <m:t>𝑏𝑔</m:t>
                        </m:r>
                      </m:sub>
                    </m:sSub>
                  </m:oMath>
                </a14:m>
                <a:r>
                  <a:rPr kumimoji="1" lang="en-US" altLang="ja-JP" sz="2800" dirty="0" smtClean="0"/>
                  <a:t>,</a:t>
                </a:r>
                <a14:m>
                  <m:oMath xmlns:m="http://schemas.openxmlformats.org/officeDocument/2006/math">
                    <m:r>
                      <m:rPr>
                        <m:sty m:val="p"/>
                      </m:rPr>
                      <a:rPr kumimoji="1" lang="el-GR" altLang="ja-JP" sz="2800" i="1" dirty="0" smtClean="0">
                        <a:latin typeface="Cambria Math"/>
                        <a:ea typeface="Cambria Math"/>
                      </a:rPr>
                      <m:t>Δ</m:t>
                    </m:r>
                  </m:oMath>
                </a14:m>
                <a:r>
                  <a:rPr kumimoji="1" lang="ja-JP" altLang="en-US" sz="2800" dirty="0" smtClean="0"/>
                  <a:t>を正確に定義できない。</a:t>
                </a:r>
                <a:endParaRPr kumimoji="1" lang="ja-JP" altLang="en-US" sz="2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51520" y="6095281"/>
                <a:ext cx="4649158" cy="558230"/>
              </a:xfrm>
              <a:prstGeom prst="rect">
                <a:avLst/>
              </a:prstGeom>
              <a:blipFill rotWithShape="1">
                <a:blip r:embed="rId3"/>
                <a:stretch>
                  <a:fillRect t="-14286" r="-1311" b="-27473"/>
                </a:stretch>
              </a:blipFill>
            </p:spPr>
            <p:txBody>
              <a:bodyPr/>
              <a:lstStyle/>
              <a:p>
                <a:r>
                  <a:rPr lang="ja-JP" altLang="en-US">
                    <a:noFill/>
                  </a:rPr>
                  <a:t> </a:t>
                </a:r>
              </a:p>
            </p:txBody>
          </p:sp>
        </mc:Fallback>
      </mc:AlternateContent>
      <p:sp>
        <p:nvSpPr>
          <p:cNvPr id="11" name="テキスト ボックス 10"/>
          <p:cNvSpPr txBox="1"/>
          <p:nvPr/>
        </p:nvSpPr>
        <p:spPr>
          <a:xfrm>
            <a:off x="124107" y="1739663"/>
            <a:ext cx="1242648" cy="523220"/>
          </a:xfrm>
          <a:prstGeom prst="rect">
            <a:avLst/>
          </a:prstGeom>
          <a:noFill/>
        </p:spPr>
        <p:txBody>
          <a:bodyPr wrap="none" rtlCol="0">
            <a:spAutoFit/>
          </a:bodyPr>
          <a:lstStyle/>
          <a:p>
            <a:r>
              <a:rPr kumimoji="1" lang="en-US" altLang="ja-JP" sz="2800" baseline="30000" dirty="0" smtClean="0"/>
              <a:t>41</a:t>
            </a:r>
            <a:r>
              <a:rPr kumimoji="1" lang="en-US" altLang="ja-JP" sz="2800" dirty="0" smtClean="0"/>
              <a:t>K</a:t>
            </a:r>
            <a:r>
              <a:rPr kumimoji="1" lang="en-US" altLang="ja-JP" sz="2800" baseline="30000" dirty="0" smtClean="0"/>
              <a:t>87</a:t>
            </a:r>
            <a:r>
              <a:rPr kumimoji="1" lang="en-US" altLang="ja-JP" sz="2800" dirty="0" smtClean="0"/>
              <a:t>Rb</a:t>
            </a:r>
            <a:endParaRPr kumimoji="1" lang="ja-JP" altLang="en-US" sz="2800" dirty="0"/>
          </a:p>
        </p:txBody>
      </p:sp>
      <p:sp>
        <p:nvSpPr>
          <p:cNvPr id="12" name="右矢印 11"/>
          <p:cNvSpPr/>
          <p:nvPr/>
        </p:nvSpPr>
        <p:spPr>
          <a:xfrm>
            <a:off x="5067096" y="6136249"/>
            <a:ext cx="441008" cy="476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5796136" y="6054314"/>
                <a:ext cx="1840247" cy="523220"/>
              </a:xfrm>
              <a:prstGeom prst="rect">
                <a:avLst/>
              </a:prstGeom>
              <a:noFill/>
            </p:spPr>
            <p:txBody>
              <a:bodyPr wrap="none" rtlCol="0">
                <a:spAutoFit/>
              </a:bodyPr>
              <a:lstStyle/>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oMath>
                </a14:m>
                <a:r>
                  <a:rPr kumimoji="1" lang="ja-JP" altLang="en-US" sz="2800" dirty="0" smtClean="0"/>
                  <a:t>は目安</a:t>
                </a:r>
                <a:endParaRPr kumimoji="1" lang="ja-JP" altLang="en-US" sz="28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796136" y="6054314"/>
                <a:ext cx="1840247" cy="523220"/>
              </a:xfrm>
              <a:prstGeom prst="rect">
                <a:avLst/>
              </a:prstGeom>
              <a:blipFill rotWithShape="1">
                <a:blip r:embed="rId4"/>
                <a:stretch>
                  <a:fillRect t="-16279" r="-5298" b="-267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74524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00"/>
            <a:ext cx="5796136" cy="294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1" y="2708920"/>
            <a:ext cx="8515109" cy="221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53" y="5085184"/>
            <a:ext cx="6012160" cy="167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6012160" y="332656"/>
                <a:ext cx="2932213" cy="954107"/>
              </a:xfrm>
              <a:prstGeom prst="rect">
                <a:avLst/>
              </a:prstGeom>
              <a:noFill/>
            </p:spPr>
            <p:txBody>
              <a:bodyPr wrap="none" rtlCol="0">
                <a:spAutoFit/>
              </a:bodyPr>
              <a:lstStyle/>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𝑠</m:t>
                        </m:r>
                      </m:e>
                      <m:sub>
                        <m:r>
                          <a:rPr kumimoji="1" lang="en-US" altLang="ja-JP" sz="2800" b="0" i="1" smtClean="0">
                            <a:latin typeface="Cambria Math"/>
                          </a:rPr>
                          <m:t>𝑟𝑒𝑠</m:t>
                        </m:r>
                      </m:sub>
                    </m:sSub>
                  </m:oMath>
                </a14:m>
                <a:r>
                  <a:rPr kumimoji="1" lang="ja-JP" altLang="en-US" sz="2800" dirty="0" smtClean="0"/>
                  <a:t>を正確に決定</a:t>
                </a:r>
                <a:endParaRPr kumimoji="1" lang="en-US" altLang="ja-JP" sz="2800" dirty="0" smtClean="0"/>
              </a:p>
              <a:p>
                <a:r>
                  <a:rPr lang="ja-JP" altLang="en-US" sz="2800" dirty="0"/>
                  <a:t>する</a:t>
                </a:r>
                <a:r>
                  <a:rPr lang="ja-JP" altLang="en-US" sz="2800" dirty="0" smtClean="0"/>
                  <a:t>のは大変</a:t>
                </a:r>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012160" y="332656"/>
                <a:ext cx="2932213" cy="954107"/>
              </a:xfrm>
              <a:prstGeom prst="rect">
                <a:avLst/>
              </a:prstGeom>
              <a:blipFill rotWithShape="1">
                <a:blip r:embed="rId5"/>
                <a:stretch>
                  <a:fillRect l="-4158" t="-8974" r="-208" b="-147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32341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3408"/>
            <a:ext cx="8229600" cy="1143000"/>
          </a:xfrm>
        </p:spPr>
        <p:txBody>
          <a:bodyPr/>
          <a:lstStyle/>
          <a:p>
            <a:r>
              <a:rPr kumimoji="1" lang="en-US" altLang="ja-JP" dirty="0" smtClean="0"/>
              <a:t>Multi-channel spinor model</a:t>
            </a:r>
            <a:endParaRPr kumimoji="1" lang="ja-JP" altLang="en-US" dirty="0"/>
          </a:p>
        </p:txBody>
      </p:sp>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102"/>
            <a:ext cx="8081077" cy="290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429672" y="6165304"/>
            <a:ext cx="6377387" cy="461665"/>
          </a:xfrm>
          <a:prstGeom prst="rect">
            <a:avLst/>
          </a:prstGeom>
          <a:noFill/>
        </p:spPr>
        <p:txBody>
          <a:bodyPr wrap="none" rtlCol="0">
            <a:spAutoFit/>
          </a:bodyPr>
          <a:lstStyle/>
          <a:p>
            <a:r>
              <a:rPr kumimoji="1" lang="en-US" altLang="ja-JP" sz="2400" dirty="0" err="1" smtClean="0"/>
              <a:t>Feshbach</a:t>
            </a:r>
            <a:r>
              <a:rPr kumimoji="1" lang="ja-JP" altLang="en-US" sz="2400" dirty="0" smtClean="0"/>
              <a:t>共鳴を再現するようにパラメータを決定</a:t>
            </a:r>
            <a:endParaRPr kumimoji="1" lang="ja-JP" altLang="en-US" sz="2400" dirty="0"/>
          </a:p>
        </p:txBody>
      </p:sp>
      <p:sp>
        <p:nvSpPr>
          <p:cNvPr id="5" name="テキスト ボックス 4"/>
          <p:cNvSpPr txBox="1"/>
          <p:nvPr/>
        </p:nvSpPr>
        <p:spPr>
          <a:xfrm>
            <a:off x="2267744" y="2623567"/>
            <a:ext cx="1050288" cy="369332"/>
          </a:xfrm>
          <a:prstGeom prst="rect">
            <a:avLst/>
          </a:prstGeom>
          <a:noFill/>
        </p:spPr>
        <p:txBody>
          <a:bodyPr wrap="none" rtlCol="0">
            <a:spAutoFit/>
          </a:bodyPr>
          <a:lstStyle/>
          <a:p>
            <a:r>
              <a:rPr kumimoji="1" lang="en-US" altLang="ja-JP" baseline="30000" dirty="0" smtClean="0"/>
              <a:t>41</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
        <p:nvSpPr>
          <p:cNvPr id="7" name="テキスト ボックス 6"/>
          <p:cNvSpPr txBox="1"/>
          <p:nvPr/>
        </p:nvSpPr>
        <p:spPr>
          <a:xfrm>
            <a:off x="7168777" y="2636912"/>
            <a:ext cx="1050288" cy="369332"/>
          </a:xfrm>
          <a:prstGeom prst="rect">
            <a:avLst/>
          </a:prstGeom>
          <a:noFill/>
        </p:spPr>
        <p:txBody>
          <a:bodyPr wrap="none" rtlCol="0">
            <a:spAutoFit/>
          </a:bodyPr>
          <a:lstStyle/>
          <a:p>
            <a:r>
              <a:rPr kumimoji="1" lang="en-US" altLang="ja-JP" baseline="30000" dirty="0" smtClean="0"/>
              <a:t>40</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
        <p:nvSpPr>
          <p:cNvPr id="6" name="テキスト ボックス 5"/>
          <p:cNvSpPr txBox="1"/>
          <p:nvPr/>
        </p:nvSpPr>
        <p:spPr>
          <a:xfrm>
            <a:off x="1352728" y="4958650"/>
            <a:ext cx="2518638" cy="369332"/>
          </a:xfrm>
          <a:prstGeom prst="rect">
            <a:avLst/>
          </a:prstGeom>
          <a:noFill/>
        </p:spPr>
        <p:txBody>
          <a:bodyPr wrap="none" rtlCol="0">
            <a:spAutoFit/>
          </a:bodyPr>
          <a:lstStyle/>
          <a:p>
            <a:r>
              <a:rPr kumimoji="1" lang="en-US" altLang="ja-JP" dirty="0" smtClean="0"/>
              <a:t>Overlapped resonance</a:t>
            </a:r>
            <a:endParaRPr kumimoji="1" lang="ja-JP" altLang="en-US" dirty="0"/>
          </a:p>
        </p:txBody>
      </p:sp>
      <p:sp>
        <p:nvSpPr>
          <p:cNvPr id="8" name="テキスト ボックス 7"/>
          <p:cNvSpPr txBox="1"/>
          <p:nvPr/>
        </p:nvSpPr>
        <p:spPr>
          <a:xfrm>
            <a:off x="5868144" y="4984185"/>
            <a:ext cx="2133918" cy="369332"/>
          </a:xfrm>
          <a:prstGeom prst="rect">
            <a:avLst/>
          </a:prstGeom>
          <a:noFill/>
        </p:spPr>
        <p:txBody>
          <a:bodyPr wrap="none" rtlCol="0">
            <a:spAutoFit/>
          </a:bodyPr>
          <a:lstStyle/>
          <a:p>
            <a:r>
              <a:rPr kumimoji="1" lang="en-US" altLang="ja-JP" dirty="0" smtClean="0"/>
              <a:t>Isolated resonance</a:t>
            </a:r>
            <a:endParaRPr kumimoji="1" lang="ja-JP" altLang="en-US" dirty="0"/>
          </a:p>
        </p:txBody>
      </p:sp>
      <p:sp>
        <p:nvSpPr>
          <p:cNvPr id="9" name="テキスト ボックス 8"/>
          <p:cNvSpPr txBox="1"/>
          <p:nvPr/>
        </p:nvSpPr>
        <p:spPr>
          <a:xfrm>
            <a:off x="1622032" y="5368708"/>
            <a:ext cx="1980029" cy="369332"/>
          </a:xfrm>
          <a:prstGeom prst="rect">
            <a:avLst/>
          </a:prstGeom>
          <a:noFill/>
        </p:spPr>
        <p:txBody>
          <a:bodyPr wrap="none" rtlCol="0">
            <a:spAutoFit/>
          </a:bodyPr>
          <a:lstStyle/>
          <a:p>
            <a:r>
              <a:rPr kumimoji="1" lang="en-US" altLang="ja-JP" dirty="0" smtClean="0"/>
              <a:t>Three-spin model</a:t>
            </a:r>
            <a:endParaRPr kumimoji="1" lang="ja-JP" altLang="en-US" dirty="0"/>
          </a:p>
        </p:txBody>
      </p:sp>
      <p:sp>
        <p:nvSpPr>
          <p:cNvPr id="11" name="テキスト ボックス 10"/>
          <p:cNvSpPr txBox="1"/>
          <p:nvPr/>
        </p:nvSpPr>
        <p:spPr>
          <a:xfrm>
            <a:off x="5893363" y="5368708"/>
            <a:ext cx="1800558" cy="369332"/>
          </a:xfrm>
          <a:prstGeom prst="rect">
            <a:avLst/>
          </a:prstGeom>
          <a:noFill/>
        </p:spPr>
        <p:txBody>
          <a:bodyPr wrap="none" rtlCol="0">
            <a:spAutoFit/>
          </a:bodyPr>
          <a:lstStyle/>
          <a:p>
            <a:r>
              <a:rPr kumimoji="1" lang="en-US" altLang="ja-JP" dirty="0" smtClean="0"/>
              <a:t>Two-spin model</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12438947"/>
              </p:ext>
            </p:extLst>
          </p:nvPr>
        </p:nvGraphicFramePr>
        <p:xfrm>
          <a:off x="979690" y="1113858"/>
          <a:ext cx="7056784" cy="731520"/>
        </p:xfrm>
        <a:graphic>
          <a:graphicData uri="http://schemas.openxmlformats.org/drawingml/2006/table">
            <a:tbl>
              <a:tblPr firstRow="1" bandRow="1">
                <a:tableStyleId>{5940675A-B579-460E-94D1-54222C63F5DA}</a:tableStyleId>
              </a:tblPr>
              <a:tblGrid>
                <a:gridCol w="3528392"/>
                <a:gridCol w="1728192"/>
                <a:gridCol w="1800200"/>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aseline="0" dirty="0" err="1" smtClean="0"/>
                        <a:t>r</a:t>
                      </a:r>
                      <a:r>
                        <a:rPr kumimoji="1" lang="en-US" altLang="ja-JP" sz="1800" baseline="-25000" dirty="0" err="1" smtClean="0"/>
                        <a:t>bg</a:t>
                      </a:r>
                      <a:r>
                        <a:rPr kumimoji="1" lang="en-US" altLang="ja-JP" sz="1800" dirty="0" smtClean="0"/>
                        <a:t>=</a:t>
                      </a:r>
                      <a:r>
                        <a:rPr kumimoji="1" lang="en-US" altLang="ja-JP" sz="1800" dirty="0" err="1" smtClean="0"/>
                        <a:t>a</a:t>
                      </a:r>
                      <a:r>
                        <a:rPr kumimoji="1" lang="en-US" altLang="ja-JP" sz="1800" baseline="-25000" dirty="0" err="1" smtClean="0"/>
                        <a:t>bg</a:t>
                      </a:r>
                      <a:r>
                        <a:rPr kumimoji="1" lang="en-US" altLang="ja-JP" sz="1800" dirty="0" smtClean="0"/>
                        <a:t>/</a:t>
                      </a:r>
                      <a:r>
                        <a:rPr kumimoji="1" lang="en-US" altLang="ja-JP" sz="1800" dirty="0" err="1" smtClean="0"/>
                        <a:t>r</a:t>
                      </a:r>
                      <a:r>
                        <a:rPr kumimoji="1" lang="en-US" altLang="ja-JP" sz="1800" baseline="-25000" dirty="0" err="1" smtClean="0"/>
                        <a:t>vdW</a:t>
                      </a:r>
                      <a:endParaRPr kumimoji="1" lang="ja-JP" altLang="en-US" sz="1800" baseline="-25000" dirty="0" smtClean="0"/>
                    </a:p>
                  </a:txBody>
                  <a:tcPr/>
                </a:tc>
                <a:tc>
                  <a:txBody>
                    <a:bodyPr/>
                    <a:lstStyle/>
                    <a:p>
                      <a:pPr algn="ctr"/>
                      <a:r>
                        <a:rPr kumimoji="1" lang="en-US" altLang="ja-JP" sz="1800" dirty="0" smtClean="0"/>
                        <a:t>(4.11)</a:t>
                      </a:r>
                      <a:endParaRPr kumimoji="1" lang="ja-JP" altLang="en-US" sz="1800" dirty="0"/>
                    </a:p>
                  </a:txBody>
                  <a:tcPr/>
                </a:tc>
                <a:tc>
                  <a:txBody>
                    <a:bodyPr/>
                    <a:lstStyle/>
                    <a:p>
                      <a:pPr algn="ctr"/>
                      <a:r>
                        <a:rPr kumimoji="1" lang="en-US" altLang="ja-JP" dirty="0" smtClean="0"/>
                        <a:t>-2.75</a:t>
                      </a:r>
                      <a:endParaRPr kumimoji="1" lang="ja-JP" altLang="en-US" dirty="0"/>
                    </a:p>
                  </a:txBody>
                  <a:tcPr/>
                </a:tc>
              </a:tr>
              <a:tr h="35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aseline="0" dirty="0" err="1" smtClean="0"/>
                        <a:t>s</a:t>
                      </a:r>
                      <a:r>
                        <a:rPr kumimoji="1" lang="en-US" altLang="ja-JP" sz="1800" baseline="-25000" dirty="0" err="1" smtClean="0"/>
                        <a:t>res</a:t>
                      </a:r>
                      <a:endParaRPr kumimoji="1" lang="ja-JP" altLang="en-US" sz="1800" baseline="-25000" dirty="0" smtClean="0"/>
                    </a:p>
                  </a:txBody>
                  <a:tcPr/>
                </a:tc>
                <a:tc>
                  <a:txBody>
                    <a:bodyPr/>
                    <a:lstStyle/>
                    <a:p>
                      <a:pPr algn="ctr"/>
                      <a:r>
                        <a:rPr kumimoji="1" lang="en-US" altLang="ja-JP" sz="1800" dirty="0" smtClean="0">
                          <a:latin typeface="+mn-lt"/>
                        </a:rPr>
                        <a:t>(0.81)</a:t>
                      </a:r>
                      <a:endParaRPr kumimoji="1" lang="ja-JP" altLang="en-US" sz="1800" dirty="0">
                        <a:latin typeface="+mn-lt"/>
                      </a:endParaRPr>
                    </a:p>
                  </a:txBody>
                  <a:tcPr/>
                </a:tc>
                <a:tc>
                  <a:txBody>
                    <a:bodyPr/>
                    <a:lstStyle/>
                    <a:p>
                      <a:pPr algn="ctr"/>
                      <a:r>
                        <a:rPr kumimoji="1" lang="en-US" altLang="ja-JP" dirty="0" smtClean="0"/>
                        <a:t>1.96</a:t>
                      </a:r>
                      <a:endParaRPr kumimoji="1" lang="ja-JP" altLang="en-US" dirty="0"/>
                    </a:p>
                  </a:txBody>
                  <a:tcPr/>
                </a:tc>
              </a:tr>
            </a:tbl>
          </a:graphicData>
        </a:graphic>
      </p:graphicFrame>
      <p:sp>
        <p:nvSpPr>
          <p:cNvPr id="12" name="テキスト ボックス 11"/>
          <p:cNvSpPr txBox="1"/>
          <p:nvPr/>
        </p:nvSpPr>
        <p:spPr>
          <a:xfrm>
            <a:off x="4844101" y="692696"/>
            <a:ext cx="1050288" cy="369332"/>
          </a:xfrm>
          <a:prstGeom prst="rect">
            <a:avLst/>
          </a:prstGeom>
          <a:noFill/>
        </p:spPr>
        <p:txBody>
          <a:bodyPr wrap="none" rtlCol="0">
            <a:spAutoFit/>
          </a:bodyPr>
          <a:lstStyle/>
          <a:p>
            <a:r>
              <a:rPr kumimoji="1" lang="en-US" altLang="ja-JP" baseline="30000" dirty="0" smtClean="0"/>
              <a:t>41</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
        <p:nvSpPr>
          <p:cNvPr id="14" name="テキスト ボックス 13"/>
          <p:cNvSpPr txBox="1"/>
          <p:nvPr/>
        </p:nvSpPr>
        <p:spPr>
          <a:xfrm>
            <a:off x="6619295" y="667279"/>
            <a:ext cx="1050288" cy="369332"/>
          </a:xfrm>
          <a:prstGeom prst="rect">
            <a:avLst/>
          </a:prstGeom>
          <a:noFill/>
        </p:spPr>
        <p:txBody>
          <a:bodyPr wrap="none" rtlCol="0">
            <a:spAutoFit/>
          </a:bodyPr>
          <a:lstStyle/>
          <a:p>
            <a:r>
              <a:rPr kumimoji="1" lang="en-US" altLang="ja-JP" baseline="30000" dirty="0" smtClean="0"/>
              <a:t>40</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Tree>
    <p:extLst>
      <p:ext uri="{BB962C8B-B14F-4D97-AF65-F5344CB8AC3E}">
        <p14:creationId xmlns:p14="http://schemas.microsoft.com/office/powerpoint/2010/main" val="1641474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Atom-dimer resonance in K-</a:t>
            </a:r>
            <a:r>
              <a:rPr kumimoji="1" lang="en-US" altLang="ja-JP" dirty="0" err="1" smtClean="0"/>
              <a:t>Rb</a:t>
            </a:r>
            <a:r>
              <a:rPr kumimoji="1" lang="en-US" altLang="ja-JP" dirty="0" smtClean="0"/>
              <a:t> mixture</a:t>
            </a:r>
            <a:endParaRPr kumimoji="1" lang="ja-JP" altLang="en-US" dirty="0"/>
          </a:p>
        </p:txBody>
      </p:sp>
      <p:grpSp>
        <p:nvGrpSpPr>
          <p:cNvPr id="4" name="グループ化 3"/>
          <p:cNvGrpSpPr/>
          <p:nvPr/>
        </p:nvGrpSpPr>
        <p:grpSpPr>
          <a:xfrm>
            <a:off x="707195" y="1663120"/>
            <a:ext cx="3542465" cy="3378857"/>
            <a:chOff x="2110306" y="2330090"/>
            <a:chExt cx="5270006" cy="361919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306" y="2648068"/>
              <a:ext cx="5270006" cy="330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851" y="3245643"/>
              <a:ext cx="3284092" cy="146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5772344" y="3890140"/>
              <a:ext cx="625906" cy="618576"/>
              <a:chOff x="5233055" y="4745811"/>
              <a:chExt cx="625906" cy="618576"/>
            </a:xfrm>
          </p:grpSpPr>
          <p:cxnSp>
            <p:nvCxnSpPr>
              <p:cNvPr id="25" name="直線コネクタ 24"/>
              <p:cNvCxnSpPr>
                <a:stCxn id="30" idx="4"/>
                <a:endCxn id="29" idx="4"/>
              </p:cNvCxnSpPr>
              <p:nvPr/>
            </p:nvCxnSpPr>
            <p:spPr>
              <a:xfrm flipH="1" flipV="1">
                <a:off x="5323055" y="4925811"/>
                <a:ext cx="38692" cy="43857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28" idx="3"/>
              </p:cNvCxnSpPr>
              <p:nvPr/>
            </p:nvCxnSpPr>
            <p:spPr>
              <a:xfrm flipV="1">
                <a:off x="5420514" y="5043467"/>
                <a:ext cx="284807" cy="25451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8" idx="5"/>
              </p:cNvCxnSpPr>
              <p:nvPr/>
            </p:nvCxnSpPr>
            <p:spPr>
              <a:xfrm flipH="1" flipV="1">
                <a:off x="5345224" y="4790764"/>
                <a:ext cx="487377" cy="25270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5678961" y="488982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233055" y="47458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271747" y="518438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円/楕円 14"/>
            <p:cNvSpPr/>
            <p:nvPr/>
          </p:nvSpPr>
          <p:spPr>
            <a:xfrm>
              <a:off x="6138007" y="2330090"/>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65829" y="2515979"/>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352656" y="2745043"/>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4637297" y="4462866"/>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28898" y="3670778"/>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44008" y="3409969"/>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1" name="オブジェクト 20"/>
            <p:cNvGraphicFramePr>
              <a:graphicFrameLocks noChangeAspect="1"/>
            </p:cNvGraphicFramePr>
            <p:nvPr>
              <p:extLst>
                <p:ext uri="{D42A27DB-BD31-4B8C-83A1-F6EECF244321}">
                  <p14:modId xmlns:p14="http://schemas.microsoft.com/office/powerpoint/2010/main" val="2570275843"/>
                </p:ext>
              </p:extLst>
            </p:nvPr>
          </p:nvGraphicFramePr>
          <p:xfrm>
            <a:off x="5582149" y="2728804"/>
            <a:ext cx="560388" cy="504825"/>
          </p:xfrm>
          <a:graphic>
            <a:graphicData uri="http://schemas.openxmlformats.org/presentationml/2006/ole">
              <mc:AlternateContent xmlns:mc="http://schemas.openxmlformats.org/markup-compatibility/2006">
                <mc:Choice xmlns:v="urn:schemas-microsoft-com:vml" Requires="v">
                  <p:oleObj spid="_x0000_s19471" name="数式" r:id="rId5" imgW="253800" imgH="228600" progId="Equation.3">
                    <p:embed/>
                  </p:oleObj>
                </mc:Choice>
                <mc:Fallback>
                  <p:oleObj name="数式" r:id="rId5" imgW="253800" imgH="228600" progId="Equation.3">
                    <p:embed/>
                    <p:pic>
                      <p:nvPicPr>
                        <p:cNvPr id="0" name=""/>
                        <p:cNvPicPr>
                          <a:picLocks noChangeAspect="1" noChangeArrowheads="1"/>
                        </p:cNvPicPr>
                        <p:nvPr/>
                      </p:nvPicPr>
                      <p:blipFill>
                        <a:blip r:embed="rId6"/>
                        <a:srcRect/>
                        <a:stretch>
                          <a:fillRect/>
                        </a:stretch>
                      </p:blipFill>
                      <p:spPr bwMode="auto">
                        <a:xfrm>
                          <a:off x="5582149" y="2728804"/>
                          <a:ext cx="5603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直線コネクタ 21"/>
            <p:cNvCxnSpPr/>
            <p:nvPr/>
          </p:nvCxnSpPr>
          <p:spPr>
            <a:xfrm>
              <a:off x="2674851" y="3276578"/>
              <a:ext cx="0" cy="143061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635899" y="3237443"/>
              <a:ext cx="0" cy="47828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067944" y="3237443"/>
              <a:ext cx="0" cy="214047"/>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123727" y="3138110"/>
            <a:ext cx="807083" cy="518707"/>
            <a:chOff x="811938" y="4993872"/>
            <a:chExt cx="1333312" cy="670007"/>
          </a:xfrm>
        </p:grpSpPr>
        <p:sp>
          <p:nvSpPr>
            <p:cNvPr id="7" name="テキスト ボックス 6"/>
            <p:cNvSpPr txBox="1"/>
            <p:nvPr/>
          </p:nvSpPr>
          <p:spPr>
            <a:xfrm>
              <a:off x="983651" y="4993872"/>
              <a:ext cx="387229" cy="554973"/>
            </a:xfrm>
            <a:prstGeom prst="rect">
              <a:avLst/>
            </a:prstGeom>
            <a:noFill/>
          </p:spPr>
          <p:txBody>
            <a:bodyPr wrap="none" rtlCol="0">
              <a:spAutoFit/>
            </a:bodyPr>
            <a:lstStyle/>
            <a:p>
              <a:r>
                <a:rPr kumimoji="1" lang="en-US" altLang="ja-JP" sz="2400" dirty="0" smtClean="0"/>
                <a:t>+</a:t>
              </a:r>
              <a:endParaRPr kumimoji="1" lang="ja-JP" altLang="en-US" sz="2400" dirty="0"/>
            </a:p>
          </p:txBody>
        </p:sp>
        <p:cxnSp>
          <p:nvCxnSpPr>
            <p:cNvPr id="8" name="直線コネクタ 7"/>
            <p:cNvCxnSpPr/>
            <p:nvPr/>
          </p:nvCxnSpPr>
          <p:spPr>
            <a:xfrm flipV="1">
              <a:off x="1759526" y="5408119"/>
              <a:ext cx="290032" cy="1475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1953869" y="5275802"/>
              <a:ext cx="191381" cy="2163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663837" y="5447499"/>
              <a:ext cx="191381" cy="2163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11938" y="5332465"/>
              <a:ext cx="191381" cy="2163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6" name="オブジェクト 5"/>
          <p:cNvGraphicFramePr>
            <a:graphicFrameLocks noChangeAspect="1"/>
          </p:cNvGraphicFramePr>
          <p:nvPr>
            <p:extLst>
              <p:ext uri="{D42A27DB-BD31-4B8C-83A1-F6EECF244321}">
                <p14:modId xmlns:p14="http://schemas.microsoft.com/office/powerpoint/2010/main" val="1099150832"/>
              </p:ext>
            </p:extLst>
          </p:nvPr>
        </p:nvGraphicFramePr>
        <p:xfrm>
          <a:off x="930810" y="1935318"/>
          <a:ext cx="409476" cy="512072"/>
        </p:xfrm>
        <a:graphic>
          <a:graphicData uri="http://schemas.openxmlformats.org/presentationml/2006/ole">
            <mc:AlternateContent xmlns:mc="http://schemas.openxmlformats.org/markup-compatibility/2006">
              <mc:Choice xmlns:v="urn:schemas-microsoft-com:vml" Requires="v">
                <p:oleObj spid="_x0000_s19472" name="数式" r:id="rId7" imgW="253800" imgH="228600" progId="Equation.3">
                  <p:embed/>
                </p:oleObj>
              </mc:Choice>
              <mc:Fallback>
                <p:oleObj name="数式" r:id="rId7" imgW="253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810" y="1935318"/>
                        <a:ext cx="409476" cy="512072"/>
                      </a:xfrm>
                      <a:prstGeom prst="rect">
                        <a:avLst/>
                      </a:prstGeom>
                      <a:noFill/>
                      <a:ln w="25400">
                        <a:noFill/>
                      </a:ln>
                    </p:spPr>
                  </p:pic>
                </p:oleObj>
              </mc:Fallback>
            </mc:AlternateContent>
          </a:graphicData>
        </a:graphic>
      </p:graphicFrame>
      <p:grpSp>
        <p:nvGrpSpPr>
          <p:cNvPr id="19457" name="グループ化 19456"/>
          <p:cNvGrpSpPr/>
          <p:nvPr/>
        </p:nvGrpSpPr>
        <p:grpSpPr>
          <a:xfrm>
            <a:off x="3414590" y="1590651"/>
            <a:ext cx="5600994" cy="4953277"/>
            <a:chOff x="3414590" y="1590651"/>
            <a:chExt cx="5600994" cy="4953277"/>
          </a:xfrm>
        </p:grpSpPr>
        <p:pic>
          <p:nvPicPr>
            <p:cNvPr id="194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7980" y="2475182"/>
              <a:ext cx="4627604" cy="281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p:cNvSpPr txBox="1"/>
            <p:nvPr/>
          </p:nvSpPr>
          <p:spPr>
            <a:xfrm>
              <a:off x="4932038" y="5289566"/>
              <a:ext cx="3306867" cy="369332"/>
            </a:xfrm>
            <a:prstGeom prst="rect">
              <a:avLst/>
            </a:prstGeom>
            <a:noFill/>
          </p:spPr>
          <p:txBody>
            <a:bodyPr wrap="none" rtlCol="0">
              <a:spAutoFit/>
            </a:bodyPr>
            <a:lstStyle/>
            <a:p>
              <a:r>
                <a:rPr kumimoji="1" lang="en-US" altLang="ja-JP" dirty="0" smtClean="0"/>
                <a:t>Single-channel theory</a:t>
              </a:r>
              <a:r>
                <a:rPr kumimoji="1" lang="ja-JP" altLang="en-US" dirty="0" smtClean="0"/>
                <a:t>による予測</a:t>
              </a:r>
              <a:endParaRPr kumimoji="1" lang="ja-JP" altLang="en-US" dirty="0"/>
            </a:p>
          </p:txBody>
        </p:sp>
        <p:sp>
          <p:nvSpPr>
            <p:cNvPr id="19456" name="正方形/長方形 19455"/>
            <p:cNvSpPr/>
            <p:nvPr/>
          </p:nvSpPr>
          <p:spPr>
            <a:xfrm>
              <a:off x="4387980" y="5805264"/>
              <a:ext cx="4572000" cy="738664"/>
            </a:xfrm>
            <a:prstGeom prst="rect">
              <a:avLst/>
            </a:prstGeom>
          </p:spPr>
          <p:txBody>
            <a:bodyPr>
              <a:spAutoFit/>
            </a:bodyPr>
            <a:lstStyle/>
            <a:p>
              <a:r>
                <a:rPr lang="en-US" altLang="ja-JP" sz="1400" dirty="0" err="1"/>
                <a:t>Yujun</a:t>
              </a:r>
              <a:r>
                <a:rPr lang="en-US" altLang="ja-JP" sz="1400" dirty="0"/>
                <a:t> Wang, </a:t>
              </a:r>
              <a:r>
                <a:rPr lang="en-US" altLang="ja-JP" sz="1400" dirty="0" err="1"/>
                <a:t>Jia</a:t>
              </a:r>
              <a:r>
                <a:rPr lang="en-US" altLang="ja-JP" sz="1400" dirty="0"/>
                <a:t> Wang, J. </a:t>
              </a:r>
              <a:r>
                <a:rPr lang="en-US" altLang="ja-JP" sz="1400" dirty="0" err="1"/>
                <a:t>D’Incao</a:t>
              </a:r>
              <a:r>
                <a:rPr lang="en-US" altLang="ja-JP" sz="1400" dirty="0"/>
                <a:t>, and Chris </a:t>
              </a:r>
              <a:r>
                <a:rPr lang="en-US" altLang="ja-JP" sz="1400" dirty="0" smtClean="0"/>
                <a:t>Greene. </a:t>
              </a:r>
              <a:r>
                <a:rPr lang="en-US" altLang="ja-JP" sz="1400" i="1" dirty="0" smtClean="0"/>
                <a:t>Universal </a:t>
              </a:r>
              <a:r>
                <a:rPr lang="en-US" altLang="ja-JP" sz="1400" i="1" dirty="0"/>
                <a:t>Three-Body </a:t>
              </a:r>
              <a:r>
                <a:rPr lang="en-US" altLang="ja-JP" sz="1400" i="1" dirty="0" smtClean="0"/>
                <a:t>Parameter</a:t>
              </a:r>
              <a:r>
                <a:rPr lang="ja-JP" altLang="en-US" sz="1400" i="1" dirty="0"/>
                <a:t> </a:t>
              </a:r>
              <a:r>
                <a:rPr lang="en-US" altLang="ja-JP" sz="1400" i="1" dirty="0" smtClean="0"/>
                <a:t>in </a:t>
              </a:r>
              <a:r>
                <a:rPr lang="en-US" altLang="ja-JP" sz="1400" i="1" dirty="0"/>
                <a:t>Heteronuclear </a:t>
              </a:r>
              <a:r>
                <a:rPr lang="en-US" altLang="ja-JP" sz="1400" i="1" dirty="0" smtClean="0"/>
                <a:t>Atomic Systems</a:t>
              </a:r>
              <a:r>
                <a:rPr lang="en-US" altLang="ja-JP" sz="1400" dirty="0"/>
                <a:t>. </a:t>
              </a:r>
              <a:r>
                <a:rPr lang="en-US" altLang="ja-JP" sz="1400" i="1" dirty="0"/>
                <a:t>Phys. Rev. Lett.</a:t>
              </a:r>
              <a:r>
                <a:rPr lang="en-US" altLang="ja-JP" sz="1400" dirty="0"/>
                <a:t>, </a:t>
              </a:r>
              <a:r>
                <a:rPr lang="en-US" altLang="ja-JP" sz="1400" b="1" dirty="0"/>
                <a:t>109</a:t>
              </a:r>
              <a:r>
                <a:rPr lang="en-US" altLang="ja-JP" sz="1400" dirty="0" smtClean="0"/>
                <a:t>,. </a:t>
              </a:r>
              <a:r>
                <a:rPr lang="en-US" altLang="ja-JP" sz="1400" dirty="0"/>
                <a:t>243201, (2012).</a:t>
              </a:r>
              <a:endParaRPr lang="ja-JP" altLang="en-US" sz="1400" dirty="0"/>
            </a:p>
          </p:txBody>
        </p:sp>
        <p:cxnSp>
          <p:nvCxnSpPr>
            <p:cNvPr id="19459" name="直線矢印コネクタ 19458"/>
            <p:cNvCxnSpPr/>
            <p:nvPr/>
          </p:nvCxnSpPr>
          <p:spPr>
            <a:xfrm flipH="1">
              <a:off x="3414590" y="1831167"/>
              <a:ext cx="1877490" cy="644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1" name="テキスト ボックス 19460"/>
            <p:cNvSpPr txBox="1"/>
            <p:nvPr/>
          </p:nvSpPr>
          <p:spPr>
            <a:xfrm>
              <a:off x="5436096" y="1590651"/>
              <a:ext cx="2266967" cy="369332"/>
            </a:xfrm>
            <a:prstGeom prst="rect">
              <a:avLst/>
            </a:prstGeom>
            <a:noFill/>
          </p:spPr>
          <p:txBody>
            <a:bodyPr wrap="none" rtlCol="0">
              <a:spAutoFit/>
            </a:bodyPr>
            <a:lstStyle/>
            <a:p>
              <a:r>
                <a:rPr lang="ja-JP" altLang="en-US" dirty="0"/>
                <a:t>ここ</a:t>
              </a:r>
              <a:r>
                <a:rPr lang="ja-JP" altLang="en-US" dirty="0" smtClean="0"/>
                <a:t>をみるのは難しい</a:t>
              </a:r>
              <a:endParaRPr kumimoji="1" lang="ja-JP" altLang="en-US" dirty="0"/>
            </a:p>
          </p:txBody>
        </p:sp>
      </p:grpSp>
      <p:sp>
        <p:nvSpPr>
          <p:cNvPr id="19462" name="テキスト ボックス 19461"/>
          <p:cNvSpPr txBox="1"/>
          <p:nvPr/>
        </p:nvSpPr>
        <p:spPr>
          <a:xfrm>
            <a:off x="351716" y="5335732"/>
            <a:ext cx="3328155" cy="646331"/>
          </a:xfrm>
          <a:prstGeom prst="rect">
            <a:avLst/>
          </a:prstGeom>
          <a:noFill/>
        </p:spPr>
        <p:txBody>
          <a:bodyPr wrap="none" rtlCol="0">
            <a:spAutoFit/>
          </a:bodyPr>
          <a:lstStyle/>
          <a:p>
            <a:r>
              <a:rPr kumimoji="1" lang="en-US" altLang="ja-JP" dirty="0" smtClean="0"/>
              <a:t>Boson</a:t>
            </a:r>
            <a:r>
              <a:rPr kumimoji="1" lang="ja-JP" altLang="en-US" dirty="0" smtClean="0"/>
              <a:t>系ではロスが大きく実験は</a:t>
            </a:r>
            <a:endParaRPr kumimoji="1" lang="en-US" altLang="ja-JP" dirty="0" smtClean="0"/>
          </a:p>
          <a:p>
            <a:r>
              <a:rPr kumimoji="1" lang="ja-JP" altLang="en-US" dirty="0" smtClean="0"/>
              <a:t>難しい</a:t>
            </a:r>
            <a:r>
              <a:rPr kumimoji="1" lang="ja-JP" altLang="en-US" dirty="0" smtClean="0"/>
              <a:t>。</a:t>
            </a:r>
            <a:endParaRPr kumimoji="1" lang="ja-JP" altLang="en-US" dirty="0"/>
          </a:p>
        </p:txBody>
      </p:sp>
      <p:sp>
        <p:nvSpPr>
          <p:cNvPr id="19460" name="正方形/長方形 19459"/>
          <p:cNvSpPr/>
          <p:nvPr/>
        </p:nvSpPr>
        <p:spPr>
          <a:xfrm>
            <a:off x="697323" y="1831167"/>
            <a:ext cx="764248" cy="625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10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fade">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5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fade">
                                      <p:cBhvr>
                                        <p:cTn id="1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5398" y="1776293"/>
            <a:ext cx="1620957" cy="523220"/>
          </a:xfrm>
          <a:prstGeom prst="rect">
            <a:avLst/>
          </a:prstGeom>
          <a:noFill/>
        </p:spPr>
        <p:txBody>
          <a:bodyPr wrap="none" rtlCol="0">
            <a:spAutoFit/>
          </a:bodyPr>
          <a:lstStyle/>
          <a:p>
            <a:r>
              <a:rPr kumimoji="1" lang="ja-JP" altLang="en-US" sz="2800" dirty="0" smtClean="0"/>
              <a:t>二体</a:t>
            </a:r>
            <a:r>
              <a:rPr lang="ja-JP" altLang="en-US" sz="2800" dirty="0"/>
              <a:t>問題</a:t>
            </a:r>
            <a:endParaRPr kumimoji="1" lang="ja-JP" altLang="en-US" sz="2800" dirty="0"/>
          </a:p>
        </p:txBody>
      </p:sp>
      <p:sp>
        <p:nvSpPr>
          <p:cNvPr id="5" name="右矢印 4"/>
          <p:cNvSpPr/>
          <p:nvPr/>
        </p:nvSpPr>
        <p:spPr>
          <a:xfrm>
            <a:off x="2074662" y="1811225"/>
            <a:ext cx="504056" cy="42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p:cNvSpPr txBox="1"/>
              <p:nvPr/>
            </p:nvSpPr>
            <p:spPr>
              <a:xfrm>
                <a:off x="2833734" y="1794323"/>
                <a:ext cx="3188180" cy="461665"/>
              </a:xfrm>
              <a:prstGeom prst="rect">
                <a:avLst/>
              </a:prstGeom>
              <a:noFill/>
            </p:spPr>
            <p:txBody>
              <a:bodyPr wrap="none" rtlCol="0">
                <a:spAutoFit/>
              </a:bodyPr>
              <a:lstStyle/>
              <a:p>
                <a:r>
                  <a:rPr kumimoji="1" lang="ja-JP" altLang="en-US" sz="2400" dirty="0" smtClean="0"/>
                  <a:t>散乱長</a:t>
                </a:r>
                <a14:m>
                  <m:oMath xmlns:m="http://schemas.openxmlformats.org/officeDocument/2006/math">
                    <m:r>
                      <a:rPr kumimoji="1" lang="en-US" altLang="ja-JP" sz="2400" b="0" i="1" smtClean="0">
                        <a:latin typeface="Cambria Math"/>
                      </a:rPr>
                      <m:t>𝑎</m:t>
                    </m:r>
                  </m:oMath>
                </a14:m>
                <a:r>
                  <a:rPr kumimoji="1" lang="ja-JP" altLang="en-US" sz="2400" dirty="0" smtClean="0"/>
                  <a:t>で記述できる。</a:t>
                </a:r>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833734" y="1794323"/>
                <a:ext cx="3188180" cy="461665"/>
              </a:xfrm>
              <a:prstGeom prst="rect">
                <a:avLst/>
              </a:prstGeom>
              <a:blipFill rotWithShape="1">
                <a:blip r:embed="rId2"/>
                <a:stretch>
                  <a:fillRect l="-3059" t="-15789" r="-1721" b="-23684"/>
                </a:stretch>
              </a:blipFill>
            </p:spPr>
            <p:txBody>
              <a:bodyPr/>
              <a:lstStyle/>
              <a:p>
                <a:r>
                  <a:rPr lang="ja-JP" altLang="en-US">
                    <a:noFill/>
                  </a:rPr>
                  <a:t> </a:t>
                </a:r>
              </a:p>
            </p:txBody>
          </p:sp>
        </mc:Fallback>
      </mc:AlternateContent>
      <p:sp>
        <p:nvSpPr>
          <p:cNvPr id="7" name="テキスト ボックス 6"/>
          <p:cNvSpPr txBox="1"/>
          <p:nvPr/>
        </p:nvSpPr>
        <p:spPr>
          <a:xfrm>
            <a:off x="181595" y="4375963"/>
            <a:ext cx="2805255" cy="461665"/>
          </a:xfrm>
          <a:prstGeom prst="rect">
            <a:avLst/>
          </a:prstGeom>
          <a:noFill/>
        </p:spPr>
        <p:txBody>
          <a:bodyPr wrap="none" rtlCol="0">
            <a:spAutoFit/>
          </a:bodyPr>
          <a:lstStyle/>
          <a:p>
            <a:r>
              <a:rPr kumimoji="1" lang="en-US" altLang="ja-JP" sz="2400" dirty="0" smtClean="0"/>
              <a:t>1970</a:t>
            </a:r>
            <a:r>
              <a:rPr kumimoji="1" lang="ja-JP" altLang="en-US" sz="2400" dirty="0" smtClean="0"/>
              <a:t>年 </a:t>
            </a:r>
            <a:r>
              <a:rPr kumimoji="1" lang="en-US" altLang="ja-JP" sz="2400" dirty="0" err="1" smtClean="0"/>
              <a:t>Vitaly</a:t>
            </a:r>
            <a:r>
              <a:rPr kumimoji="1" lang="en-US" altLang="ja-JP" sz="2400" dirty="0" smtClean="0"/>
              <a:t> </a:t>
            </a:r>
            <a:r>
              <a:rPr kumimoji="1" lang="en-US" altLang="ja-JP" sz="2400" dirty="0" err="1" smtClean="0"/>
              <a:t>Efimov</a:t>
            </a:r>
            <a:endParaRPr kumimoji="1" lang="ja-JP" altLang="en-US" sz="2400" dirty="0"/>
          </a:p>
        </p:txBody>
      </p:sp>
      <p:sp>
        <p:nvSpPr>
          <p:cNvPr id="8" name="正方形/長方形 7"/>
          <p:cNvSpPr/>
          <p:nvPr/>
        </p:nvSpPr>
        <p:spPr>
          <a:xfrm>
            <a:off x="237064" y="5025527"/>
            <a:ext cx="8640960" cy="646331"/>
          </a:xfrm>
          <a:prstGeom prst="rect">
            <a:avLst/>
          </a:prstGeom>
        </p:spPr>
        <p:txBody>
          <a:bodyPr wrap="square">
            <a:spAutoFit/>
          </a:bodyPr>
          <a:lstStyle/>
          <a:p>
            <a:r>
              <a:rPr lang="en-US" altLang="ja-JP" dirty="0"/>
              <a:t>V. </a:t>
            </a:r>
            <a:r>
              <a:rPr lang="en-US" altLang="ja-JP" dirty="0" err="1"/>
              <a:t>Efimov</a:t>
            </a:r>
            <a:r>
              <a:rPr lang="en-US" altLang="ja-JP" dirty="0"/>
              <a:t>. </a:t>
            </a:r>
            <a:r>
              <a:rPr lang="en-US" altLang="ja-JP" dirty="0" smtClean="0"/>
              <a:t>“Energy </a:t>
            </a:r>
            <a:r>
              <a:rPr lang="en-US" altLang="ja-JP" dirty="0"/>
              <a:t>levels arising from </a:t>
            </a:r>
            <a:r>
              <a:rPr lang="en-US" altLang="ja-JP" dirty="0" smtClean="0"/>
              <a:t>resonant two-body </a:t>
            </a:r>
            <a:r>
              <a:rPr lang="en-US" altLang="ja-JP" dirty="0"/>
              <a:t>forces in a three-body system</a:t>
            </a:r>
            <a:r>
              <a:rPr lang="en-US" altLang="ja-JP" dirty="0" smtClean="0"/>
              <a:t>.”</a:t>
            </a:r>
            <a:endParaRPr lang="en-US" altLang="ja-JP" dirty="0"/>
          </a:p>
          <a:p>
            <a:r>
              <a:rPr lang="en-US" altLang="ja-JP" i="1" dirty="0"/>
              <a:t>Physics Letters B</a:t>
            </a:r>
            <a:r>
              <a:rPr lang="en-US" altLang="ja-JP" dirty="0"/>
              <a:t>, 33, </a:t>
            </a:r>
            <a:r>
              <a:rPr lang="en-US" altLang="ja-JP" dirty="0" smtClean="0"/>
              <a:t> </a:t>
            </a:r>
            <a:r>
              <a:rPr lang="en-US" altLang="ja-JP" dirty="0"/>
              <a:t>563 – 564, (1970).</a:t>
            </a:r>
            <a:endParaRPr lang="ja-JP" altLang="en-US" dirty="0"/>
          </a:p>
        </p:txBody>
      </p:sp>
      <p:sp>
        <p:nvSpPr>
          <p:cNvPr id="9" name="テキスト ボックス 8"/>
          <p:cNvSpPr txBox="1"/>
          <p:nvPr/>
        </p:nvSpPr>
        <p:spPr>
          <a:xfrm>
            <a:off x="246642" y="3421856"/>
            <a:ext cx="1620957" cy="523220"/>
          </a:xfrm>
          <a:prstGeom prst="rect">
            <a:avLst/>
          </a:prstGeom>
          <a:noFill/>
        </p:spPr>
        <p:txBody>
          <a:bodyPr wrap="none" rtlCol="0">
            <a:spAutoFit/>
          </a:bodyPr>
          <a:lstStyle/>
          <a:p>
            <a:r>
              <a:rPr kumimoji="1" lang="ja-JP" altLang="en-US" sz="2800" dirty="0" smtClean="0"/>
              <a:t>三体問題</a:t>
            </a:r>
            <a:endParaRPr kumimoji="1" lang="ja-JP" altLang="en-US" sz="2800" dirty="0"/>
          </a:p>
        </p:txBody>
      </p:sp>
      <p:sp>
        <p:nvSpPr>
          <p:cNvPr id="10" name="右矢印 9"/>
          <p:cNvSpPr/>
          <p:nvPr/>
        </p:nvSpPr>
        <p:spPr>
          <a:xfrm>
            <a:off x="2074662" y="3471046"/>
            <a:ext cx="504056" cy="42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正方形/長方形 10"/>
              <p:cNvSpPr/>
              <p:nvPr/>
            </p:nvSpPr>
            <p:spPr>
              <a:xfrm>
                <a:off x="2980652" y="3418286"/>
                <a:ext cx="5364482" cy="954107"/>
              </a:xfrm>
              <a:prstGeom prst="rect">
                <a:avLst/>
              </a:prstGeom>
            </p:spPr>
            <p:txBody>
              <a:bodyPr wrap="none">
                <a:spAutoFit/>
              </a:bodyPr>
              <a:lstStyle/>
              <a:p>
                <a:r>
                  <a:rPr lang="ja-JP" altLang="en-US" sz="2800" dirty="0"/>
                  <a:t>散乱長</a:t>
                </a:r>
                <a14:m>
                  <m:oMath xmlns:m="http://schemas.openxmlformats.org/officeDocument/2006/math">
                    <m:r>
                      <a:rPr lang="en-US" altLang="ja-JP" sz="2800" i="1">
                        <a:latin typeface="Cambria Math"/>
                      </a:rPr>
                      <m:t>𝑎</m:t>
                    </m:r>
                  </m:oMath>
                </a14:m>
                <a:r>
                  <a:rPr lang="ja-JP" altLang="en-US" sz="2800" dirty="0" smtClean="0"/>
                  <a:t>と</a:t>
                </a:r>
                <a:r>
                  <a:rPr lang="en-US" altLang="ja-JP" sz="2800" dirty="0" smtClean="0"/>
                  <a:t>Three-body parameter</a:t>
                </a:r>
                <a:r>
                  <a:rPr lang="ja-JP" altLang="en-US" sz="2800" dirty="0" smtClean="0"/>
                  <a:t>で</a:t>
                </a:r>
                <a:endParaRPr lang="en-US" altLang="ja-JP" sz="2800" dirty="0" smtClean="0"/>
              </a:p>
              <a:p>
                <a:r>
                  <a:rPr lang="ja-JP" altLang="en-US" sz="2800" dirty="0" smtClean="0"/>
                  <a:t>記述できる？</a:t>
                </a:r>
                <a:endParaRPr lang="ja-JP" altLang="en-US" sz="28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2980652" y="3418286"/>
                <a:ext cx="5364482" cy="954107"/>
              </a:xfrm>
              <a:prstGeom prst="rect">
                <a:avLst/>
              </a:prstGeom>
              <a:blipFill rotWithShape="1">
                <a:blip r:embed="rId3"/>
                <a:stretch>
                  <a:fillRect l="-2386" t="-8974" r="-1023" b="-14744"/>
                </a:stretch>
              </a:blipFill>
            </p:spPr>
            <p:txBody>
              <a:bodyPr/>
              <a:lstStyle/>
              <a:p>
                <a:r>
                  <a:rPr lang="ja-JP" altLang="en-US">
                    <a:noFill/>
                  </a:rPr>
                  <a:t> </a:t>
                </a:r>
              </a:p>
            </p:txBody>
          </p:sp>
        </mc:Fallback>
      </mc:AlternateContent>
      <p:sp>
        <p:nvSpPr>
          <p:cNvPr id="12" name="テキスト ボックス 11"/>
          <p:cNvSpPr txBox="1"/>
          <p:nvPr/>
        </p:nvSpPr>
        <p:spPr>
          <a:xfrm>
            <a:off x="1789234" y="209264"/>
            <a:ext cx="5201552" cy="646331"/>
          </a:xfrm>
          <a:prstGeom prst="rect">
            <a:avLst/>
          </a:prstGeom>
          <a:noFill/>
        </p:spPr>
        <p:txBody>
          <a:bodyPr wrap="none" rtlCol="0">
            <a:spAutoFit/>
          </a:bodyPr>
          <a:lstStyle/>
          <a:p>
            <a:r>
              <a:rPr kumimoji="1" lang="en-US" altLang="ja-JP" sz="3600" dirty="0" smtClean="0"/>
              <a:t>Universal few body physics</a:t>
            </a:r>
            <a:endParaRPr kumimoji="1" lang="ja-JP" altLang="en-US" sz="3600" dirty="0"/>
          </a:p>
        </p:txBody>
      </p:sp>
      <p:sp>
        <p:nvSpPr>
          <p:cNvPr id="13" name="正方形/長方形 12"/>
          <p:cNvSpPr/>
          <p:nvPr/>
        </p:nvSpPr>
        <p:spPr>
          <a:xfrm>
            <a:off x="485800" y="855595"/>
            <a:ext cx="7614592" cy="646331"/>
          </a:xfrm>
          <a:prstGeom prst="rect">
            <a:avLst/>
          </a:prstGeom>
        </p:spPr>
        <p:txBody>
          <a:bodyPr wrap="square">
            <a:spAutoFit/>
          </a:bodyPr>
          <a:lstStyle/>
          <a:p>
            <a:r>
              <a:rPr lang="en-US" altLang="ja-JP" dirty="0"/>
              <a:t>If physical systems exhibit properties that are </a:t>
            </a:r>
            <a:r>
              <a:rPr lang="en-US" altLang="ja-JP" dirty="0" smtClean="0"/>
              <a:t>independent</a:t>
            </a:r>
            <a:r>
              <a:rPr lang="ja-JP" altLang="en-US" dirty="0"/>
              <a:t> </a:t>
            </a:r>
            <a:r>
              <a:rPr lang="en-US" altLang="ja-JP" dirty="0" smtClean="0"/>
              <a:t>of </a:t>
            </a:r>
            <a:r>
              <a:rPr lang="en-US" altLang="ja-JP" dirty="0"/>
              <a:t>the details of the interaction, they are </a:t>
            </a:r>
            <a:r>
              <a:rPr lang="en-US" altLang="ja-JP" dirty="0" smtClean="0"/>
              <a:t>called universal </a:t>
            </a:r>
            <a:r>
              <a:rPr lang="en-US" altLang="ja-JP" dirty="0"/>
              <a:t>[1].</a:t>
            </a:r>
            <a:endParaRPr lang="ja-JP" altLang="en-US" dirty="0"/>
          </a:p>
        </p:txBody>
      </p:sp>
      <p:sp>
        <p:nvSpPr>
          <p:cNvPr id="14" name="正方形/長方形 13"/>
          <p:cNvSpPr/>
          <p:nvPr/>
        </p:nvSpPr>
        <p:spPr>
          <a:xfrm>
            <a:off x="2167300" y="1406961"/>
            <a:ext cx="6618408" cy="369332"/>
          </a:xfrm>
          <a:prstGeom prst="rect">
            <a:avLst/>
          </a:prstGeom>
        </p:spPr>
        <p:txBody>
          <a:bodyPr wrap="square">
            <a:spAutoFit/>
          </a:bodyPr>
          <a:lstStyle/>
          <a:p>
            <a:r>
              <a:rPr lang="en-US" altLang="ja-JP" dirty="0"/>
              <a:t>[1] E. </a:t>
            </a:r>
            <a:r>
              <a:rPr lang="en-US" altLang="ja-JP" dirty="0" err="1"/>
              <a:t>Braaten</a:t>
            </a:r>
            <a:r>
              <a:rPr lang="en-US" altLang="ja-JP" dirty="0"/>
              <a:t> and H.-W. Hammer, Phys. Rep. 428, 259 (2006).</a:t>
            </a:r>
            <a:endParaRPr lang="ja-JP" altLang="en-US" dirty="0"/>
          </a:p>
        </p:txBody>
      </p:sp>
      <p:grpSp>
        <p:nvGrpSpPr>
          <p:cNvPr id="19" name="グループ化 18">
            <a:extLst>
              <a:ext uri="{FF2B5EF4-FFF2-40B4-BE49-F238E27FC236}">
                <a16:creationId xmlns="" xmlns:a16="http://schemas.microsoft.com/office/drawing/2014/main" id="{42724C86-6014-2E47-B0A6-F43AA61CCF5E}"/>
              </a:ext>
            </a:extLst>
          </p:cNvPr>
          <p:cNvGrpSpPr/>
          <p:nvPr/>
        </p:nvGrpSpPr>
        <p:grpSpPr>
          <a:xfrm>
            <a:off x="560507" y="2335090"/>
            <a:ext cx="2979849" cy="525913"/>
            <a:chOff x="925794" y="5008872"/>
            <a:chExt cx="3297762" cy="525913"/>
          </a:xfrm>
        </p:grpSpPr>
        <p:sp>
          <p:nvSpPr>
            <p:cNvPr id="20" name="テキスト ボックス 19">
              <a:extLst>
                <a:ext uri="{FF2B5EF4-FFF2-40B4-BE49-F238E27FC236}">
                  <a16:creationId xmlns="" xmlns:a16="http://schemas.microsoft.com/office/drawing/2014/main" id="{7B665510-F896-964D-8E51-C66410496809}"/>
                </a:ext>
              </a:extLst>
            </p:cNvPr>
            <p:cNvSpPr txBox="1"/>
            <p:nvPr/>
          </p:nvSpPr>
          <p:spPr>
            <a:xfrm>
              <a:off x="925794" y="5112716"/>
              <a:ext cx="1465979" cy="369332"/>
            </a:xfrm>
            <a:prstGeom prst="rect">
              <a:avLst/>
            </a:prstGeom>
            <a:noFill/>
          </p:spPr>
          <p:txBody>
            <a:bodyPr wrap="none" rtlCol="0">
              <a:spAutoFit/>
            </a:bodyPr>
            <a:lstStyle/>
            <a:p>
              <a:r>
                <a:rPr kumimoji="1" lang="en-US" altLang="ja-JP" dirty="0"/>
                <a:t>BEC</a:t>
              </a:r>
              <a:r>
                <a:rPr kumimoji="1" lang="ja-JP" altLang="en-US" dirty="0"/>
                <a:t>中の</a:t>
              </a:r>
              <a:r>
                <a:rPr kumimoji="1" lang="ja-JP" altLang="en-US" dirty="0" smtClean="0"/>
                <a:t>音速</a:t>
              </a:r>
              <a:endParaRPr kumimoji="1" lang="ja-JP" altLang="en-US" dirty="0"/>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 xmlns:a16="http://schemas.microsoft.com/office/drawing/2014/main" id="{DE09D452-1E01-154B-963F-478441017E06}"/>
                    </a:ext>
                  </a:extLst>
                </p:cNvPr>
                <p:cNvSpPr txBox="1"/>
                <p:nvPr/>
              </p:nvSpPr>
              <p:spPr>
                <a:xfrm>
                  <a:off x="2726287" y="5008872"/>
                  <a:ext cx="149726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𝑆</m:t>
                            </m:r>
                          </m:sub>
                        </m:sSub>
                        <m:r>
                          <a:rPr kumimoji="1" lang="en-US" altLang="ja-JP" i="1" smtClean="0">
                            <a:latin typeface="Cambria Math" panose="02040503050406030204" pitchFamily="18" charset="0"/>
                          </a:rPr>
                          <m:t>=</m:t>
                        </m:r>
                        <m:f>
                          <m:fPr>
                            <m:ctrlPr>
                              <a:rPr kumimoji="1" lang="en-US" altLang="ja-JP" i="1" smtClean="0">
                                <a:latin typeface="Cambria Math"/>
                              </a:rPr>
                            </m:ctrlPr>
                          </m:fPr>
                          <m:num>
                            <m:r>
                              <a:rPr kumimoji="1" lang="en-US" altLang="ja-JP" i="1" smtClean="0">
                                <a:latin typeface="Cambria Math" panose="02040503050406030204" pitchFamily="18" charset="0"/>
                                <a:ea typeface="Cambria Math" panose="02040503050406030204" pitchFamily="18" charset="0"/>
                              </a:rPr>
                              <m:t>ℏ</m:t>
                            </m:r>
                          </m:num>
                          <m:den>
                            <m:r>
                              <a:rPr kumimoji="1" lang="en-US" altLang="ja-JP" b="0" i="1" smtClean="0">
                                <a:latin typeface="Cambria Math" panose="02040503050406030204" pitchFamily="18" charset="0"/>
                              </a:rPr>
                              <m:t>𝑚</m:t>
                            </m:r>
                          </m:den>
                        </m:f>
                        <m:rad>
                          <m:radPr>
                            <m:degHide m:val="on"/>
                            <m:ctrlPr>
                              <a:rPr kumimoji="1" lang="en-US" altLang="ja-JP" i="1" smtClean="0">
                                <a:latin typeface="Cambria Math"/>
                              </a:rPr>
                            </m:ctrlPr>
                          </m:radPr>
                          <m:deg/>
                          <m:e>
                            <m:r>
                              <a:rPr kumimoji="1" lang="en-US" altLang="ja-JP" b="0" i="1" smtClean="0">
                                <a:latin typeface="Cambria Math" panose="02040503050406030204" pitchFamily="18" charset="0"/>
                              </a:rPr>
                              <m:t>4</m:t>
                            </m:r>
                            <m:r>
                              <a:rPr kumimoji="1" lang="en-US" altLang="ja-JP" b="0" i="1" smtClean="0">
                                <a:latin typeface="Cambria Math" panose="02040503050406030204" pitchFamily="18" charset="0"/>
                                <a:ea typeface="Cambria Math" panose="02040503050406030204" pitchFamily="18" charset="0"/>
                              </a:rPr>
                              <m:t>𝜋</m:t>
                            </m:r>
                            <m:r>
                              <a:rPr kumimoji="1" lang="en-US" altLang="ja-JP" b="0" i="1" smtClean="0">
                                <a:latin typeface="Cambria Math" panose="02040503050406030204" pitchFamily="18" charset="0"/>
                                <a:ea typeface="Cambria Math" panose="02040503050406030204" pitchFamily="18" charset="0"/>
                              </a:rPr>
                              <m:t>𝑛𝑎</m:t>
                            </m:r>
                          </m:e>
                        </m:rad>
                      </m:oMath>
                    </m:oMathPara>
                  </a14:m>
                  <a:endParaRPr kumimoji="1" lang="ja-JP" altLang="en-US" dirty="0"/>
                </a:p>
              </p:txBody>
            </p:sp>
          </mc:Choice>
          <mc:Fallback xmlns="">
            <p:sp>
              <p:nvSpPr>
                <p:cNvPr id="19" name="テキスト ボックス 18">
                  <a:extLst>
                    <a:ext uri="{FF2B5EF4-FFF2-40B4-BE49-F238E27FC236}">
                      <a16:creationId xmlns:a16="http://schemas.microsoft.com/office/drawing/2014/main" id="{DE09D452-1E01-154B-963F-478441017E06}"/>
                    </a:ext>
                  </a:extLst>
                </p:cNvPr>
                <p:cNvSpPr txBox="1">
                  <a:spLocks noRot="1" noChangeAspect="1" noMove="1" noResize="1" noEditPoints="1" noAdjustHandles="1" noChangeArrowheads="1" noChangeShapeType="1" noTextEdit="1"/>
                </p:cNvSpPr>
                <p:nvPr/>
              </p:nvSpPr>
              <p:spPr>
                <a:xfrm>
                  <a:off x="2726287" y="5008872"/>
                  <a:ext cx="1497269" cy="525913"/>
                </a:xfrm>
                <a:prstGeom prst="rect">
                  <a:avLst/>
                </a:prstGeom>
                <a:blipFill>
                  <a:blip r:embed="rId7"/>
                  <a:stretch>
                    <a:fillRect l="-2521" r="-840" b="-9302"/>
                  </a:stretch>
                </a:blipFill>
              </p:spPr>
              <p:txBody>
                <a:bodyPr/>
                <a:lstStyle/>
                <a:p>
                  <a:r>
                    <a:rPr lang="ja-JP" altLang="en-US">
                      <a:noFill/>
                    </a:rPr>
                    <a:t> </a:t>
                  </a:r>
                </a:p>
              </p:txBody>
            </p:sp>
          </mc:Fallback>
        </mc:AlternateContent>
      </p:grpSp>
      <p:grpSp>
        <p:nvGrpSpPr>
          <p:cNvPr id="27" name="グループ化 26"/>
          <p:cNvGrpSpPr/>
          <p:nvPr/>
        </p:nvGrpSpPr>
        <p:grpSpPr>
          <a:xfrm>
            <a:off x="4320729" y="2237014"/>
            <a:ext cx="4372365" cy="702280"/>
            <a:chOff x="3851920" y="2176014"/>
            <a:chExt cx="4372365" cy="702280"/>
          </a:xfrm>
        </p:grpSpPr>
        <p:sp>
          <p:nvSpPr>
            <p:cNvPr id="23" name="テキスト ボックス 22">
              <a:extLst>
                <a:ext uri="{FF2B5EF4-FFF2-40B4-BE49-F238E27FC236}">
                  <a16:creationId xmlns="" xmlns:a16="http://schemas.microsoft.com/office/drawing/2014/main" id="{7B665510-F896-964D-8E51-C66410496809}"/>
                </a:ext>
              </a:extLst>
            </p:cNvPr>
            <p:cNvSpPr txBox="1"/>
            <p:nvPr/>
          </p:nvSpPr>
          <p:spPr>
            <a:xfrm>
              <a:off x="3851920" y="2352381"/>
              <a:ext cx="3316742" cy="369332"/>
            </a:xfrm>
            <a:prstGeom prst="rect">
              <a:avLst/>
            </a:prstGeom>
            <a:noFill/>
          </p:spPr>
          <p:txBody>
            <a:bodyPr wrap="none" rtlCol="0">
              <a:spAutoFit/>
            </a:bodyPr>
            <a:lstStyle/>
            <a:p>
              <a:r>
                <a:rPr lang="en-US" altLang="ja-JP" dirty="0" err="1" smtClean="0"/>
                <a:t>Feshbach</a:t>
              </a:r>
              <a:r>
                <a:rPr lang="ja-JP" altLang="en-US" dirty="0" smtClean="0"/>
                <a:t>分子の束縛エネルギー</a:t>
              </a:r>
              <a:endParaRPr kumimoji="1" lang="ja-JP" altLang="en-US" dirty="0"/>
            </a:p>
          </p:txBody>
        </p:sp>
        <p:pic>
          <p:nvPicPr>
            <p:cNvPr id="204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6173" y="2176014"/>
              <a:ext cx="1008112" cy="7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テキスト ボックス 27"/>
          <p:cNvSpPr txBox="1"/>
          <p:nvPr/>
        </p:nvSpPr>
        <p:spPr>
          <a:xfrm>
            <a:off x="461390" y="5671858"/>
            <a:ext cx="8064836" cy="646331"/>
          </a:xfrm>
          <a:prstGeom prst="rect">
            <a:avLst/>
          </a:prstGeom>
          <a:noFill/>
        </p:spPr>
        <p:txBody>
          <a:bodyPr wrap="none" rtlCol="0">
            <a:spAutoFit/>
          </a:bodyPr>
          <a:lstStyle/>
          <a:p>
            <a:r>
              <a:rPr kumimoji="1" lang="en-US" altLang="ja-JP" dirty="0" err="1" smtClean="0"/>
              <a:t>Feshbach</a:t>
            </a:r>
            <a:r>
              <a:rPr kumimoji="1" lang="ja-JP" altLang="en-US" dirty="0" smtClean="0"/>
              <a:t>共鳴近傍の様な二体の相互作用が共鳴状態にある時、三体束縛状態が</a:t>
            </a:r>
            <a:endParaRPr kumimoji="1" lang="en-US" altLang="ja-JP" dirty="0" smtClean="0"/>
          </a:p>
          <a:p>
            <a:r>
              <a:rPr lang="ja-JP" altLang="en-US" dirty="0"/>
              <a:t>普遍的</a:t>
            </a:r>
            <a:r>
              <a:rPr lang="ja-JP" altLang="en-US" dirty="0" smtClean="0"/>
              <a:t>に現れる。</a:t>
            </a:r>
            <a:endParaRPr kumimoji="1" lang="ja-JP" altLang="en-US" dirty="0"/>
          </a:p>
        </p:txBody>
      </p:sp>
      <p:sp>
        <p:nvSpPr>
          <p:cNvPr id="29" name="テキスト ボックス 28"/>
          <p:cNvSpPr txBox="1"/>
          <p:nvPr/>
        </p:nvSpPr>
        <p:spPr>
          <a:xfrm>
            <a:off x="3586220" y="6165304"/>
            <a:ext cx="2575962" cy="584775"/>
          </a:xfrm>
          <a:prstGeom prst="rect">
            <a:avLst/>
          </a:prstGeom>
          <a:noFill/>
        </p:spPr>
        <p:txBody>
          <a:bodyPr wrap="none" rtlCol="0">
            <a:spAutoFit/>
          </a:bodyPr>
          <a:lstStyle/>
          <a:p>
            <a:r>
              <a:rPr kumimoji="1" lang="en-US" altLang="ja-JP" sz="3200" dirty="0" smtClean="0"/>
              <a:t>“</a:t>
            </a:r>
            <a:r>
              <a:rPr kumimoji="1" lang="en-US" altLang="ja-JP" sz="3200" dirty="0" err="1" smtClean="0"/>
              <a:t>Efimov</a:t>
            </a:r>
            <a:r>
              <a:rPr kumimoji="1" lang="en-US" altLang="ja-JP" sz="3200" dirty="0" smtClean="0"/>
              <a:t> state”</a:t>
            </a:r>
            <a:endParaRPr kumimoji="1" lang="ja-JP" altLang="en-US" sz="3200" dirty="0"/>
          </a:p>
        </p:txBody>
      </p:sp>
    </p:spTree>
    <p:extLst>
      <p:ext uri="{BB962C8B-B14F-4D97-AF65-F5344CB8AC3E}">
        <p14:creationId xmlns:p14="http://schemas.microsoft.com/office/powerpoint/2010/main" val="37730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animBg="1"/>
      <p:bldP spid="11"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253" y="0"/>
            <a:ext cx="8229600" cy="1143000"/>
          </a:xfrm>
        </p:spPr>
        <p:txBody>
          <a:bodyPr/>
          <a:lstStyle/>
          <a:p>
            <a:r>
              <a:rPr kumimoji="1" lang="ja-JP" altLang="en-US" dirty="0" smtClean="0"/>
              <a:t>共鳴の観測・二体ロス係数の決定</a:t>
            </a:r>
            <a:endParaRPr kumimoji="1" lang="ja-JP" altLang="en-US" dirty="0"/>
          </a:p>
        </p:txBody>
      </p:sp>
      <p:sp>
        <p:nvSpPr>
          <p:cNvPr id="28" name="テキスト ボックス 27"/>
          <p:cNvSpPr txBox="1"/>
          <p:nvPr/>
        </p:nvSpPr>
        <p:spPr>
          <a:xfrm>
            <a:off x="112338" y="1115452"/>
            <a:ext cx="3300904" cy="369332"/>
          </a:xfrm>
          <a:prstGeom prst="rect">
            <a:avLst/>
          </a:prstGeom>
          <a:noFill/>
        </p:spPr>
        <p:txBody>
          <a:bodyPr wrap="none" rtlCol="0">
            <a:spAutoFit/>
          </a:bodyPr>
          <a:lstStyle/>
          <a:p>
            <a:r>
              <a:rPr kumimoji="1" lang="ja-JP" altLang="en-US" dirty="0" smtClean="0"/>
              <a:t>原子・分子散乱係数の測定方法</a:t>
            </a:r>
            <a:endParaRPr kumimoji="1" lang="ja-JP" altLang="en-US" dirty="0"/>
          </a:p>
        </p:txBody>
      </p:sp>
      <p:sp>
        <p:nvSpPr>
          <p:cNvPr id="3" name="正方形/長方形 2"/>
          <p:cNvSpPr/>
          <p:nvPr/>
        </p:nvSpPr>
        <p:spPr>
          <a:xfrm>
            <a:off x="2832346" y="908720"/>
            <a:ext cx="6101823" cy="274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49" y="2035437"/>
            <a:ext cx="8202159" cy="158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488334" y="3892841"/>
            <a:ext cx="1601721" cy="369332"/>
          </a:xfrm>
          <a:prstGeom prst="rect">
            <a:avLst/>
          </a:prstGeom>
          <a:noFill/>
        </p:spPr>
        <p:txBody>
          <a:bodyPr wrap="none" rtlCol="0">
            <a:spAutoFit/>
          </a:bodyPr>
          <a:lstStyle/>
          <a:p>
            <a:r>
              <a:rPr kumimoji="1" lang="en-US" altLang="ja-JP" dirty="0" smtClean="0"/>
              <a:t>RF</a:t>
            </a:r>
            <a:r>
              <a:rPr kumimoji="1" lang="ja-JP" altLang="en-US" dirty="0" smtClean="0"/>
              <a:t>遷移</a:t>
            </a:r>
            <a:r>
              <a:rPr kumimoji="1" lang="en-US" altLang="ja-JP" dirty="0" smtClean="0"/>
              <a:t>+Blast</a:t>
            </a:r>
            <a:endParaRPr kumimoji="1" lang="ja-JP" altLang="en-US" dirty="0"/>
          </a:p>
        </p:txBody>
      </p:sp>
      <p:sp>
        <p:nvSpPr>
          <p:cNvPr id="53" name="テキスト ボックス 52"/>
          <p:cNvSpPr txBox="1"/>
          <p:nvPr/>
        </p:nvSpPr>
        <p:spPr>
          <a:xfrm>
            <a:off x="2832345" y="3523509"/>
            <a:ext cx="2446504" cy="369332"/>
          </a:xfrm>
          <a:prstGeom prst="rect">
            <a:avLst/>
          </a:prstGeom>
          <a:noFill/>
        </p:spPr>
        <p:txBody>
          <a:bodyPr wrap="none" rtlCol="0">
            <a:spAutoFit/>
          </a:bodyPr>
          <a:lstStyle/>
          <a:p>
            <a:r>
              <a:rPr kumimoji="1" lang="ja-JP" altLang="en-US" dirty="0" smtClean="0"/>
              <a:t>測定磁場に磁場を調整</a:t>
            </a:r>
            <a:endParaRPr kumimoji="1" lang="ja-JP" altLang="en-US" dirty="0"/>
          </a:p>
        </p:txBody>
      </p:sp>
      <p:sp>
        <p:nvSpPr>
          <p:cNvPr id="54" name="テキスト ボックス 53"/>
          <p:cNvSpPr txBox="1"/>
          <p:nvPr/>
        </p:nvSpPr>
        <p:spPr>
          <a:xfrm>
            <a:off x="5664945" y="3542469"/>
            <a:ext cx="1564274" cy="369332"/>
          </a:xfrm>
          <a:prstGeom prst="rect">
            <a:avLst/>
          </a:prstGeom>
          <a:noFill/>
        </p:spPr>
        <p:txBody>
          <a:bodyPr wrap="none" rtlCol="0">
            <a:spAutoFit/>
          </a:bodyPr>
          <a:lstStyle/>
          <a:p>
            <a:r>
              <a:rPr kumimoji="1" lang="en-US" altLang="ja-JP" dirty="0" smtClean="0"/>
              <a:t>Trap</a:t>
            </a:r>
            <a:r>
              <a:rPr kumimoji="1" lang="ja-JP" altLang="en-US" dirty="0" smtClean="0"/>
              <a:t>中で</a:t>
            </a:r>
            <a:r>
              <a:rPr kumimoji="1" lang="en-US" altLang="ja-JP" dirty="0" smtClean="0"/>
              <a:t>Hold</a:t>
            </a:r>
            <a:endParaRPr kumimoji="1" lang="ja-JP" altLang="en-US" dirty="0"/>
          </a:p>
        </p:txBody>
      </p:sp>
      <p:sp>
        <p:nvSpPr>
          <p:cNvPr id="55" name="テキスト ボックス 54"/>
          <p:cNvSpPr txBox="1"/>
          <p:nvPr/>
        </p:nvSpPr>
        <p:spPr>
          <a:xfrm>
            <a:off x="7518396" y="3775573"/>
            <a:ext cx="1415772" cy="369332"/>
          </a:xfrm>
          <a:prstGeom prst="rect">
            <a:avLst/>
          </a:prstGeom>
          <a:noFill/>
        </p:spPr>
        <p:txBody>
          <a:bodyPr wrap="none" rtlCol="0">
            <a:spAutoFit/>
          </a:bodyPr>
          <a:lstStyle/>
          <a:p>
            <a:r>
              <a:rPr kumimoji="1" lang="en-US" altLang="ja-JP" dirty="0" smtClean="0"/>
              <a:t>MF gradient</a:t>
            </a:r>
            <a:endParaRPr kumimoji="1" lang="ja-JP" altLang="en-US" dirty="0"/>
          </a:p>
        </p:txBody>
      </p:sp>
      <p:sp>
        <p:nvSpPr>
          <p:cNvPr id="56" name="テキスト ボックス 55"/>
          <p:cNvSpPr txBox="1"/>
          <p:nvPr/>
        </p:nvSpPr>
        <p:spPr>
          <a:xfrm>
            <a:off x="7612540" y="4235225"/>
            <a:ext cx="1107996" cy="369332"/>
          </a:xfrm>
          <a:prstGeom prst="rect">
            <a:avLst/>
          </a:prstGeom>
          <a:noFill/>
        </p:spPr>
        <p:txBody>
          <a:bodyPr wrap="none" rtlCol="0">
            <a:spAutoFit/>
          </a:bodyPr>
          <a:lstStyle/>
          <a:p>
            <a:r>
              <a:rPr kumimoji="1" lang="ja-JP" altLang="en-US" dirty="0" smtClean="0"/>
              <a:t>分離測定</a:t>
            </a:r>
            <a:endParaRPr kumimoji="1" lang="ja-JP" altLang="en-US" dirty="0"/>
          </a:p>
        </p:txBody>
      </p:sp>
      <p:sp>
        <p:nvSpPr>
          <p:cNvPr id="57" name="右矢印 56"/>
          <p:cNvSpPr/>
          <p:nvPr/>
        </p:nvSpPr>
        <p:spPr>
          <a:xfrm>
            <a:off x="2483767" y="2834044"/>
            <a:ext cx="288032" cy="43204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5278849" y="2834044"/>
            <a:ext cx="289800" cy="43204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a:off x="7108732" y="2863124"/>
            <a:ext cx="289800" cy="43204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5915" y="3448487"/>
            <a:ext cx="1107996" cy="369332"/>
          </a:xfrm>
          <a:prstGeom prst="rect">
            <a:avLst/>
          </a:prstGeom>
          <a:noFill/>
        </p:spPr>
        <p:txBody>
          <a:bodyPr wrap="none" rtlCol="0">
            <a:spAutoFit/>
          </a:bodyPr>
          <a:lstStyle/>
          <a:p>
            <a:r>
              <a:rPr lang="ja-JP" altLang="en-US" dirty="0" smtClean="0"/>
              <a:t>分子</a:t>
            </a:r>
            <a:r>
              <a:rPr lang="ja-JP" altLang="en-US" dirty="0"/>
              <a:t>生成</a:t>
            </a:r>
            <a:endParaRPr kumimoji="1" lang="ja-JP" altLang="en-US" dirty="0"/>
          </a:p>
        </p:txBody>
      </p:sp>
      <p:sp>
        <p:nvSpPr>
          <p:cNvPr id="61" name="テキスト ボックス 60"/>
          <p:cNvSpPr txBox="1"/>
          <p:nvPr/>
        </p:nvSpPr>
        <p:spPr>
          <a:xfrm>
            <a:off x="822095" y="4242310"/>
            <a:ext cx="915635" cy="369332"/>
          </a:xfrm>
          <a:prstGeom prst="rect">
            <a:avLst/>
          </a:prstGeom>
          <a:noFill/>
        </p:spPr>
        <p:txBody>
          <a:bodyPr wrap="none" rtlCol="0">
            <a:spAutoFit/>
          </a:bodyPr>
          <a:lstStyle/>
          <a:p>
            <a:r>
              <a:rPr kumimoji="1" lang="ja-JP" altLang="en-US" dirty="0" smtClean="0"/>
              <a:t>～</a:t>
            </a:r>
            <a:r>
              <a:rPr kumimoji="1" lang="en-US" altLang="ja-JP" dirty="0" smtClean="0"/>
              <a:t>6 </a:t>
            </a:r>
            <a:r>
              <a:rPr kumimoji="1" lang="en-US" altLang="ja-JP" dirty="0" err="1" smtClean="0"/>
              <a:t>ms</a:t>
            </a:r>
            <a:endParaRPr kumimoji="1" lang="ja-JP" altLang="en-US" dirty="0"/>
          </a:p>
        </p:txBody>
      </p:sp>
      <p:sp>
        <p:nvSpPr>
          <p:cNvPr id="62" name="テキスト ボックス 61"/>
          <p:cNvSpPr txBox="1"/>
          <p:nvPr/>
        </p:nvSpPr>
        <p:spPr>
          <a:xfrm>
            <a:off x="3466632" y="3967863"/>
            <a:ext cx="947695" cy="369332"/>
          </a:xfrm>
          <a:prstGeom prst="rect">
            <a:avLst/>
          </a:prstGeom>
          <a:noFill/>
        </p:spPr>
        <p:txBody>
          <a:bodyPr wrap="none" rtlCol="0">
            <a:spAutoFit/>
          </a:bodyPr>
          <a:lstStyle/>
          <a:p>
            <a:r>
              <a:rPr kumimoji="1" lang="en-US" altLang="ja-JP" dirty="0" smtClean="0"/>
              <a:t>~ 10ms</a:t>
            </a:r>
            <a:endParaRPr kumimoji="1" lang="ja-JP" altLang="en-US" dirty="0"/>
          </a:p>
        </p:txBody>
      </p:sp>
      <p:sp>
        <p:nvSpPr>
          <p:cNvPr id="63" name="テキスト ボックス 62"/>
          <p:cNvSpPr txBox="1"/>
          <p:nvPr/>
        </p:nvSpPr>
        <p:spPr>
          <a:xfrm>
            <a:off x="5623383" y="3986823"/>
            <a:ext cx="1511952" cy="369332"/>
          </a:xfrm>
          <a:prstGeom prst="rect">
            <a:avLst/>
          </a:prstGeom>
          <a:noFill/>
        </p:spPr>
        <p:txBody>
          <a:bodyPr wrap="none" rtlCol="0">
            <a:spAutoFit/>
          </a:bodyPr>
          <a:lstStyle/>
          <a:p>
            <a:r>
              <a:rPr kumimoji="1" lang="en-US" altLang="ja-JP" dirty="0" smtClean="0"/>
              <a:t>0.1ms~40ms</a:t>
            </a:r>
            <a:endParaRPr kumimoji="1" lang="ja-JP" altLang="en-US" dirty="0"/>
          </a:p>
        </p:txBody>
      </p:sp>
      <p:grpSp>
        <p:nvGrpSpPr>
          <p:cNvPr id="64" name="グループ化 63"/>
          <p:cNvGrpSpPr/>
          <p:nvPr/>
        </p:nvGrpSpPr>
        <p:grpSpPr>
          <a:xfrm>
            <a:off x="112338" y="4765857"/>
            <a:ext cx="4062857" cy="2023354"/>
            <a:chOff x="180872" y="3940989"/>
            <a:chExt cx="4428039" cy="2917011"/>
          </a:xfrm>
        </p:grpSpPr>
        <p:grpSp>
          <p:nvGrpSpPr>
            <p:cNvPr id="65" name="グループ化 64"/>
            <p:cNvGrpSpPr/>
            <p:nvPr/>
          </p:nvGrpSpPr>
          <p:grpSpPr>
            <a:xfrm>
              <a:off x="180872" y="3940989"/>
              <a:ext cx="3609157" cy="2917011"/>
              <a:chOff x="188081" y="3930033"/>
              <a:chExt cx="3609157" cy="2917011"/>
            </a:xfrm>
          </p:grpSpPr>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49" y="3930033"/>
                <a:ext cx="3502989" cy="291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テキスト ボックス 71"/>
              <p:cNvSpPr txBox="1"/>
              <p:nvPr/>
            </p:nvSpPr>
            <p:spPr>
              <a:xfrm rot="16200000">
                <a:off x="-421702" y="5120223"/>
                <a:ext cx="1588897" cy="369332"/>
              </a:xfrm>
              <a:prstGeom prst="rect">
                <a:avLst/>
              </a:prstGeom>
              <a:noFill/>
            </p:spPr>
            <p:txBody>
              <a:bodyPr wrap="none" rtlCol="0">
                <a:spAutoFit/>
              </a:bodyPr>
              <a:lstStyle/>
              <a:p>
                <a:r>
                  <a:rPr lang="ja-JP" altLang="en-US" dirty="0" smtClean="0"/>
                  <a:t>磁気モーメント</a:t>
                </a:r>
                <a:endParaRPr kumimoji="1" lang="ja-JP" altLang="en-US" dirty="0"/>
              </a:p>
            </p:txBody>
          </p:sp>
          <p:pic>
            <p:nvPicPr>
              <p:cNvPr id="73" name="Picture 4" descr="C:\USB_backup\20141127\INOUYE_LAB\Meeting_Forum\JPS_Meeting\2017_March_JPS_meeting\mo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62136" y="5136386"/>
                <a:ext cx="2376104" cy="337008"/>
              </a:xfrm>
              <a:prstGeom prst="rect">
                <a:avLst/>
              </a:prstGeom>
              <a:solidFill>
                <a:schemeClr val="bg1"/>
              </a:solidFill>
            </p:spPr>
          </p:pic>
          <p:sp>
            <p:nvSpPr>
              <p:cNvPr id="74" name="テキスト ボックス 73"/>
              <p:cNvSpPr txBox="1"/>
              <p:nvPr/>
            </p:nvSpPr>
            <p:spPr>
              <a:xfrm>
                <a:off x="1076951" y="6381578"/>
                <a:ext cx="2223686" cy="369332"/>
              </a:xfrm>
              <a:prstGeom prst="rect">
                <a:avLst/>
              </a:prstGeom>
              <a:solidFill>
                <a:schemeClr val="bg1"/>
              </a:solidFill>
            </p:spPr>
            <p:txBody>
              <a:bodyPr wrap="none" rtlCol="0">
                <a:spAutoFit/>
              </a:bodyPr>
              <a:lstStyle/>
              <a:p>
                <a:r>
                  <a:rPr lang="ja-JP" altLang="en-US" dirty="0" smtClean="0"/>
                  <a:t>磁場　</a:t>
                </a:r>
                <a:r>
                  <a:rPr lang="en-US" altLang="ja-JP" dirty="0" smtClean="0"/>
                  <a:t>(G)                 </a:t>
                </a:r>
                <a:endParaRPr kumimoji="1" lang="ja-JP" altLang="en-US" dirty="0"/>
              </a:p>
            </p:txBody>
          </p:sp>
        </p:grpSp>
        <p:graphicFrame>
          <p:nvGraphicFramePr>
            <p:cNvPr id="68" name="オブジェクト 67"/>
            <p:cNvGraphicFramePr>
              <a:graphicFrameLocks noChangeAspect="1"/>
            </p:cNvGraphicFramePr>
            <p:nvPr>
              <p:extLst>
                <p:ext uri="{D42A27DB-BD31-4B8C-83A1-F6EECF244321}">
                  <p14:modId xmlns:p14="http://schemas.microsoft.com/office/powerpoint/2010/main" val="4085323042"/>
                </p:ext>
              </p:extLst>
            </p:nvPr>
          </p:nvGraphicFramePr>
          <p:xfrm>
            <a:off x="3454936" y="5437861"/>
            <a:ext cx="1153975" cy="494561"/>
          </p:xfrm>
          <a:graphic>
            <a:graphicData uri="http://schemas.openxmlformats.org/presentationml/2006/ole">
              <mc:AlternateContent xmlns:mc="http://schemas.openxmlformats.org/markup-compatibility/2006">
                <mc:Choice xmlns:v="urn:schemas-microsoft-com:vml" Requires="v">
                  <p:oleObj spid="_x0000_s8200" name="数式" r:id="rId6" imgW="533160" imgH="228600" progId="Equation.3">
                    <p:embed/>
                  </p:oleObj>
                </mc:Choice>
                <mc:Fallback>
                  <p:oleObj name="数式" r:id="rId6" imgW="533160" imgH="228600" progId="Equation.3">
                    <p:embed/>
                    <p:pic>
                      <p:nvPicPr>
                        <p:cNvPr id="0" name=""/>
                        <p:cNvPicPr/>
                        <p:nvPr/>
                      </p:nvPicPr>
                      <p:blipFill>
                        <a:blip r:embed="rId7"/>
                        <a:stretch>
                          <a:fillRect/>
                        </a:stretch>
                      </p:blipFill>
                      <p:spPr>
                        <a:xfrm>
                          <a:off x="3454936" y="5437861"/>
                          <a:ext cx="1153975" cy="494561"/>
                        </a:xfrm>
                        <a:prstGeom prst="rect">
                          <a:avLst/>
                        </a:prstGeom>
                      </p:spPr>
                    </p:pic>
                  </p:oleObj>
                </mc:Fallback>
              </mc:AlternateContent>
            </a:graphicData>
          </a:graphic>
        </p:graphicFrame>
      </p:grpSp>
    </p:spTree>
    <p:extLst>
      <p:ext uri="{BB962C8B-B14F-4D97-AF65-F5344CB8AC3E}">
        <p14:creationId xmlns:p14="http://schemas.microsoft.com/office/powerpoint/2010/main" val="2837613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82" y="1052736"/>
            <a:ext cx="6336704" cy="395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コネクタ 4"/>
          <p:cNvCxnSpPr/>
          <p:nvPr/>
        </p:nvCxnSpPr>
        <p:spPr>
          <a:xfrm flipH="1" flipV="1">
            <a:off x="5436095" y="1556792"/>
            <a:ext cx="1" cy="2531398"/>
          </a:xfrm>
          <a:prstGeom prst="line">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下矢印 5"/>
          <p:cNvSpPr/>
          <p:nvPr/>
        </p:nvSpPr>
        <p:spPr>
          <a:xfrm rot="10800000">
            <a:off x="5220071" y="499725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934385" y="5676515"/>
            <a:ext cx="5003421" cy="523220"/>
          </a:xfrm>
          <a:prstGeom prst="rect">
            <a:avLst/>
          </a:prstGeom>
          <a:noFill/>
        </p:spPr>
        <p:txBody>
          <a:bodyPr wrap="none" rtlCol="0">
            <a:spAutoFit/>
          </a:bodyPr>
          <a:lstStyle/>
          <a:p>
            <a:r>
              <a:rPr kumimoji="1" lang="en-US" altLang="ja-JP" sz="2800" dirty="0" smtClean="0"/>
              <a:t>Single channel theory</a:t>
            </a:r>
            <a:r>
              <a:rPr kumimoji="1" lang="ja-JP" altLang="en-US" sz="2800" dirty="0" smtClean="0"/>
              <a:t>による予測</a:t>
            </a:r>
            <a:endParaRPr kumimoji="1" lang="ja-JP" altLang="en-US" sz="2800" dirty="0"/>
          </a:p>
        </p:txBody>
      </p:sp>
      <p:sp>
        <p:nvSpPr>
          <p:cNvPr id="9" name="テキスト ボックス 8"/>
          <p:cNvSpPr txBox="1"/>
          <p:nvPr/>
        </p:nvSpPr>
        <p:spPr>
          <a:xfrm>
            <a:off x="2411760" y="399195"/>
            <a:ext cx="3506088" cy="523220"/>
          </a:xfrm>
          <a:prstGeom prst="rect">
            <a:avLst/>
          </a:prstGeom>
          <a:noFill/>
        </p:spPr>
        <p:txBody>
          <a:bodyPr wrap="none" rtlCol="0">
            <a:spAutoFit/>
          </a:bodyPr>
          <a:lstStyle/>
          <a:p>
            <a:r>
              <a:rPr kumimoji="1" lang="en-US" altLang="ja-JP" sz="2800" dirty="0" err="1" smtClean="0"/>
              <a:t>Efimov</a:t>
            </a:r>
            <a:r>
              <a:rPr kumimoji="1" lang="ja-JP" altLang="en-US" sz="2800" dirty="0" smtClean="0"/>
              <a:t>共鳴が見えた。</a:t>
            </a:r>
            <a:endParaRPr kumimoji="1" lang="ja-JP" altLang="en-US" sz="2800" dirty="0"/>
          </a:p>
        </p:txBody>
      </p:sp>
    </p:spTree>
    <p:extLst>
      <p:ext uri="{BB962C8B-B14F-4D97-AF65-F5344CB8AC3E}">
        <p14:creationId xmlns:p14="http://schemas.microsoft.com/office/powerpoint/2010/main" val="10117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949" y="0"/>
            <a:ext cx="8229600" cy="1143000"/>
          </a:xfrm>
        </p:spPr>
        <p:txBody>
          <a:bodyPr/>
          <a:lstStyle/>
          <a:p>
            <a:r>
              <a:rPr lang="ja-JP" altLang="en-US" dirty="0"/>
              <a:t>実験</a:t>
            </a:r>
            <a:r>
              <a:rPr lang="ja-JP" altLang="en-US" dirty="0" smtClean="0"/>
              <a:t>と理論の比較</a:t>
            </a:r>
            <a:endParaRPr kumimoji="1" lang="ja-JP" altLang="en-US" dirty="0"/>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2590"/>
            <a:ext cx="4680520" cy="409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66" y="977710"/>
            <a:ext cx="5328702" cy="117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876256" y="306896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76064" y="2084314"/>
            <a:ext cx="4572000" cy="338554"/>
          </a:xfrm>
          <a:prstGeom prst="rect">
            <a:avLst/>
          </a:prstGeom>
        </p:spPr>
        <p:txBody>
          <a:bodyPr>
            <a:spAutoFit/>
          </a:bodyPr>
          <a:lstStyle/>
          <a:p>
            <a:r>
              <a:rPr lang="en-US" altLang="ja-JP" sz="1600" dirty="0" smtClean="0">
                <a:solidFill>
                  <a:srgbClr val="000000"/>
                </a:solidFill>
              </a:rPr>
              <a:t>[1]Ruth </a:t>
            </a:r>
            <a:r>
              <a:rPr lang="en-US" altLang="ja-JP" sz="1600" dirty="0">
                <a:solidFill>
                  <a:srgbClr val="000000"/>
                </a:solidFill>
              </a:rPr>
              <a:t>S. Bloom </a:t>
            </a:r>
            <a:r>
              <a:rPr lang="en-US" altLang="ja-JP" sz="1600" i="1" dirty="0">
                <a:solidFill>
                  <a:srgbClr val="000000"/>
                </a:solidFill>
              </a:rPr>
              <a:t>et al</a:t>
            </a:r>
            <a:r>
              <a:rPr lang="en-US" altLang="ja-JP" sz="1600" dirty="0">
                <a:solidFill>
                  <a:srgbClr val="000000"/>
                </a:solidFill>
              </a:rPr>
              <a:t>., PRL </a:t>
            </a:r>
            <a:r>
              <a:rPr lang="en-US" altLang="ja-JP" sz="1600" b="1" dirty="0">
                <a:solidFill>
                  <a:srgbClr val="000000"/>
                </a:solidFill>
              </a:rPr>
              <a:t>111</a:t>
            </a:r>
            <a:r>
              <a:rPr lang="en-US" altLang="ja-JP" sz="1600" dirty="0">
                <a:solidFill>
                  <a:srgbClr val="000000"/>
                </a:solidFill>
              </a:rPr>
              <a:t>,105301 (2013)</a:t>
            </a:r>
            <a:endParaRPr lang="ja-JP" altLang="en-US" sz="1600" dirty="0">
              <a:solidFill>
                <a:srgbClr val="000000"/>
              </a:solidFill>
            </a:endParaRPr>
          </a:p>
        </p:txBody>
      </p:sp>
      <p:sp>
        <p:nvSpPr>
          <p:cNvPr id="6" name="テキスト ボックス 5"/>
          <p:cNvSpPr txBox="1"/>
          <p:nvPr/>
        </p:nvSpPr>
        <p:spPr>
          <a:xfrm>
            <a:off x="6142722" y="933870"/>
            <a:ext cx="1467068" cy="369332"/>
          </a:xfrm>
          <a:prstGeom prst="rect">
            <a:avLst/>
          </a:prstGeom>
          <a:noFill/>
        </p:spPr>
        <p:txBody>
          <a:bodyPr wrap="none" rtlCol="0">
            <a:spAutoFit/>
          </a:bodyPr>
          <a:lstStyle/>
          <a:p>
            <a:r>
              <a:rPr kumimoji="1" lang="en-US" altLang="ja-JP" dirty="0" smtClean="0"/>
              <a:t>Theory peak</a:t>
            </a:r>
            <a:endParaRPr kumimoji="1" lang="ja-JP" altLang="en-US" dirty="0"/>
          </a:p>
        </p:txBody>
      </p:sp>
      <p:sp>
        <p:nvSpPr>
          <p:cNvPr id="8" name="テキスト ボックス 7"/>
          <p:cNvSpPr txBox="1"/>
          <p:nvPr/>
        </p:nvSpPr>
        <p:spPr>
          <a:xfrm>
            <a:off x="1380250" y="1521322"/>
            <a:ext cx="383438" cy="307777"/>
          </a:xfrm>
          <a:prstGeom prst="rect">
            <a:avLst/>
          </a:prstGeom>
          <a:solidFill>
            <a:schemeClr val="bg1"/>
          </a:solidFill>
        </p:spPr>
        <p:txBody>
          <a:bodyPr wrap="none" rtlCol="0">
            <a:spAutoFit/>
          </a:bodyPr>
          <a:lstStyle/>
          <a:p>
            <a:r>
              <a:rPr kumimoji="1" lang="en-US" altLang="ja-JP" sz="1400" dirty="0" smtClean="0"/>
              <a:t>[1]</a:t>
            </a:r>
            <a:endParaRPr kumimoji="1" lang="ja-JP" altLang="en-US" sz="1400" dirty="0"/>
          </a:p>
        </p:txBody>
      </p:sp>
      <p:sp>
        <p:nvSpPr>
          <p:cNvPr id="9" name="テキスト ボックス 8"/>
          <p:cNvSpPr txBox="1"/>
          <p:nvPr/>
        </p:nvSpPr>
        <p:spPr>
          <a:xfrm>
            <a:off x="6372200" y="1241998"/>
            <a:ext cx="851515" cy="646331"/>
          </a:xfrm>
          <a:prstGeom prst="rect">
            <a:avLst/>
          </a:prstGeom>
          <a:noFill/>
        </p:spPr>
        <p:txBody>
          <a:bodyPr wrap="none" rtlCol="0">
            <a:spAutoFit/>
          </a:bodyPr>
          <a:lstStyle/>
          <a:p>
            <a:r>
              <a:rPr kumimoji="1" lang="en-US" altLang="ja-JP" dirty="0" smtClean="0"/>
              <a:t>395(5)</a:t>
            </a:r>
          </a:p>
          <a:p>
            <a:r>
              <a:rPr lang="en-US" altLang="ja-JP" dirty="0" smtClean="0"/>
              <a:t>222(2)</a:t>
            </a:r>
            <a:endParaRPr kumimoji="1" lang="ja-JP" altLang="en-US" dirty="0"/>
          </a:p>
        </p:txBody>
      </p:sp>
      <p:sp>
        <p:nvSpPr>
          <p:cNvPr id="14" name="テキスト ボックス 13"/>
          <p:cNvSpPr txBox="1"/>
          <p:nvPr/>
        </p:nvSpPr>
        <p:spPr>
          <a:xfrm>
            <a:off x="3419872" y="4781716"/>
            <a:ext cx="1050288" cy="369332"/>
          </a:xfrm>
          <a:prstGeom prst="rect">
            <a:avLst/>
          </a:prstGeom>
          <a:noFill/>
        </p:spPr>
        <p:txBody>
          <a:bodyPr wrap="none" rtlCol="0">
            <a:spAutoFit/>
          </a:bodyPr>
          <a:lstStyle/>
          <a:p>
            <a:r>
              <a:rPr kumimoji="1" lang="en-US" altLang="ja-JP" baseline="30000" dirty="0" smtClean="0"/>
              <a:t>40</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
        <p:nvSpPr>
          <p:cNvPr id="15" name="テキスト ボックス 14"/>
          <p:cNvSpPr txBox="1"/>
          <p:nvPr/>
        </p:nvSpPr>
        <p:spPr>
          <a:xfrm>
            <a:off x="1455721" y="2953898"/>
            <a:ext cx="1050288" cy="369332"/>
          </a:xfrm>
          <a:prstGeom prst="rect">
            <a:avLst/>
          </a:prstGeom>
          <a:noFill/>
        </p:spPr>
        <p:txBody>
          <a:bodyPr wrap="none" rtlCol="0">
            <a:spAutoFit/>
          </a:bodyPr>
          <a:lstStyle/>
          <a:p>
            <a:r>
              <a:rPr kumimoji="1" lang="en-US" altLang="ja-JP" baseline="30000" dirty="0" smtClean="0"/>
              <a:t>41</a:t>
            </a:r>
            <a:r>
              <a:rPr kumimoji="1" lang="en-US" altLang="ja-JP" dirty="0" smtClean="0"/>
              <a:t>K-</a:t>
            </a:r>
            <a:r>
              <a:rPr kumimoji="1" lang="en-US" altLang="ja-JP" baseline="30000" dirty="0" smtClean="0"/>
              <a:t>87</a:t>
            </a:r>
            <a:r>
              <a:rPr kumimoji="1" lang="en-US" altLang="ja-JP" dirty="0" smtClean="0"/>
              <a:t>Rb</a:t>
            </a:r>
            <a:endParaRPr kumimoji="1" lang="ja-JP" altLang="en-US" dirty="0"/>
          </a:p>
        </p:txBody>
      </p:sp>
      <p:sp>
        <p:nvSpPr>
          <p:cNvPr id="13" name="正方形/長方形 12"/>
          <p:cNvSpPr/>
          <p:nvPr/>
        </p:nvSpPr>
        <p:spPr>
          <a:xfrm>
            <a:off x="4887088" y="5949279"/>
            <a:ext cx="4554399" cy="830997"/>
          </a:xfrm>
          <a:prstGeom prst="rect">
            <a:avLst/>
          </a:prstGeom>
        </p:spPr>
        <p:txBody>
          <a:bodyPr wrap="square">
            <a:spAutoFit/>
          </a:bodyPr>
          <a:lstStyle/>
          <a:p>
            <a:r>
              <a:rPr lang="en-US" altLang="ja-JP" sz="1200" dirty="0"/>
              <a:t>K. </a:t>
            </a:r>
            <a:r>
              <a:rPr lang="en-US" altLang="ja-JP" sz="1200" dirty="0" smtClean="0"/>
              <a:t>Kato, </a:t>
            </a:r>
            <a:r>
              <a:rPr lang="en-US" altLang="ja-JP" sz="1200" i="1" dirty="0" smtClean="0"/>
              <a:t> </a:t>
            </a:r>
            <a:r>
              <a:rPr lang="en-US" altLang="ja-JP" sz="1200" dirty="0" err="1"/>
              <a:t>Yujun</a:t>
            </a:r>
            <a:r>
              <a:rPr lang="en-US" altLang="ja-JP" sz="1200" dirty="0"/>
              <a:t> </a:t>
            </a:r>
            <a:r>
              <a:rPr lang="en-US" altLang="ja-JP" sz="1200" dirty="0" smtClean="0"/>
              <a:t>Wang, </a:t>
            </a:r>
            <a:r>
              <a:rPr lang="en-US" altLang="ja-JP" sz="1200" dirty="0"/>
              <a:t>J. Kobayashi</a:t>
            </a:r>
            <a:r>
              <a:rPr lang="en-US" altLang="ja-JP" sz="1200" dirty="0" smtClean="0"/>
              <a:t>, </a:t>
            </a:r>
            <a:r>
              <a:rPr lang="en-US" altLang="ja-JP" sz="1200" dirty="0"/>
              <a:t>P. </a:t>
            </a:r>
            <a:r>
              <a:rPr lang="en-US" altLang="ja-JP" sz="1200" dirty="0" smtClean="0"/>
              <a:t>S. Julienne, </a:t>
            </a:r>
            <a:r>
              <a:rPr lang="en-US" altLang="ja-JP" sz="1200" dirty="0"/>
              <a:t>and S. </a:t>
            </a:r>
            <a:r>
              <a:rPr lang="en-US" altLang="ja-JP" sz="1200" dirty="0" smtClean="0"/>
              <a:t>Inouye</a:t>
            </a:r>
          </a:p>
          <a:p>
            <a:r>
              <a:rPr lang="en-US" altLang="ja-JP" sz="1200" i="1" dirty="0" smtClean="0"/>
              <a:t> </a:t>
            </a:r>
            <a:r>
              <a:rPr lang="en-US" altLang="ja-JP" sz="1200" i="1" dirty="0"/>
              <a:t>Isotopic Shift of Atom-Dimer </a:t>
            </a:r>
            <a:r>
              <a:rPr lang="en-US" altLang="ja-JP" sz="1200" i="1" dirty="0" err="1"/>
              <a:t>Emov</a:t>
            </a:r>
            <a:r>
              <a:rPr lang="en-US" altLang="ja-JP" sz="1200" i="1" dirty="0"/>
              <a:t> Resonances in K-</a:t>
            </a:r>
            <a:r>
              <a:rPr lang="en-US" altLang="ja-JP" sz="1200" i="1" dirty="0" err="1"/>
              <a:t>Rb</a:t>
            </a:r>
            <a:r>
              <a:rPr lang="en-US" altLang="ja-JP" sz="1200" i="1" dirty="0"/>
              <a:t> </a:t>
            </a:r>
            <a:r>
              <a:rPr lang="en-US" altLang="ja-JP" sz="1200" i="1" dirty="0" smtClean="0"/>
              <a:t>Mixtures: Critical </a:t>
            </a:r>
            <a:r>
              <a:rPr lang="en-US" altLang="ja-JP" sz="1200" i="1" dirty="0"/>
              <a:t>Effect of Multichannel </a:t>
            </a:r>
            <a:r>
              <a:rPr lang="en-US" altLang="ja-JP" sz="1200" i="1" dirty="0" err="1"/>
              <a:t>Feshbach</a:t>
            </a:r>
            <a:r>
              <a:rPr lang="en-US" altLang="ja-JP" sz="1200" i="1" dirty="0"/>
              <a:t> </a:t>
            </a:r>
            <a:r>
              <a:rPr lang="en-US" altLang="ja-JP" sz="1200" i="1" dirty="0" smtClean="0"/>
              <a:t>Physics </a:t>
            </a:r>
            <a:r>
              <a:rPr lang="en-US" altLang="ja-JP" sz="1200" dirty="0"/>
              <a:t>PRL </a:t>
            </a:r>
            <a:r>
              <a:rPr lang="en-US" altLang="ja-JP" sz="1200" b="1" dirty="0"/>
              <a:t>118</a:t>
            </a:r>
            <a:r>
              <a:rPr lang="en-US" altLang="ja-JP" sz="1200" dirty="0"/>
              <a:t>, 163401 (2017)</a:t>
            </a:r>
            <a:endParaRPr lang="ja-JP" altLang="en-US" sz="1200" i="1" dirty="0"/>
          </a:p>
        </p:txBody>
      </p:sp>
      <p:sp>
        <p:nvSpPr>
          <p:cNvPr id="17" name="テキスト ボックス 16"/>
          <p:cNvSpPr txBox="1"/>
          <p:nvPr/>
        </p:nvSpPr>
        <p:spPr>
          <a:xfrm>
            <a:off x="4876811" y="2951366"/>
            <a:ext cx="3844322" cy="954107"/>
          </a:xfrm>
          <a:prstGeom prst="rect">
            <a:avLst/>
          </a:prstGeom>
          <a:noFill/>
        </p:spPr>
        <p:txBody>
          <a:bodyPr wrap="none" rtlCol="0">
            <a:spAutoFit/>
          </a:bodyPr>
          <a:lstStyle/>
          <a:p>
            <a:r>
              <a:rPr kumimoji="1" lang="en-US" altLang="ja-JP" sz="2800" dirty="0" smtClean="0"/>
              <a:t>Multi-channel theory</a:t>
            </a:r>
            <a:r>
              <a:rPr kumimoji="1" lang="ja-JP" altLang="en-US" sz="2800" dirty="0" smtClean="0"/>
              <a:t>で</a:t>
            </a:r>
            <a:endParaRPr kumimoji="1" lang="en-US" altLang="ja-JP" sz="2800" dirty="0" smtClean="0"/>
          </a:p>
          <a:p>
            <a:r>
              <a:rPr lang="ja-JP" altLang="en-US" sz="2800" dirty="0" smtClean="0"/>
              <a:t>共鳴位置を再現できた。</a:t>
            </a:r>
            <a:endParaRPr kumimoji="1" lang="ja-JP" altLang="en-US" sz="2800" dirty="0"/>
          </a:p>
        </p:txBody>
      </p:sp>
    </p:spTree>
    <p:extLst>
      <p:ext uri="{BB962C8B-B14F-4D97-AF65-F5344CB8AC3E}">
        <p14:creationId xmlns:p14="http://schemas.microsoft.com/office/powerpoint/2010/main" val="29332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7545" y="-99392"/>
            <a:ext cx="82296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31924" y="988497"/>
            <a:ext cx="8280151" cy="4914900"/>
          </a:xfrm>
        </p:spPr>
        <p:txBody>
          <a:bodyPr/>
          <a:lstStyle/>
          <a:p>
            <a:r>
              <a:rPr kumimoji="1" lang="ja-JP" altLang="en-US" sz="2000" dirty="0" smtClean="0"/>
              <a:t>異核原子の同位体間で原子・分子散乱に現れるエフィモフ共鳴の位置が有意にシフトしていることを確認した。</a:t>
            </a:r>
            <a:endParaRPr kumimoji="1" lang="en-US" altLang="ja-JP" sz="2000" dirty="0" smtClean="0"/>
          </a:p>
          <a:p>
            <a:r>
              <a:rPr lang="ja-JP" altLang="en-US" sz="2000" dirty="0" smtClean="0"/>
              <a:t>同位体間の</a:t>
            </a:r>
            <a:r>
              <a:rPr kumimoji="1" lang="en-US" altLang="ja-JP" sz="2000" dirty="0" smtClean="0"/>
              <a:t>van der Waals </a:t>
            </a:r>
            <a:r>
              <a:rPr kumimoji="1" lang="ja-JP" altLang="en-US" sz="2000" dirty="0" smtClean="0"/>
              <a:t>相互作用、質量比はほとんど等しいため、これは従来の理論（</a:t>
            </a:r>
            <a:r>
              <a:rPr kumimoji="1" lang="en-US" altLang="ja-JP" sz="2000" dirty="0" smtClean="0"/>
              <a:t>single channel theory</a:t>
            </a:r>
            <a:r>
              <a:rPr kumimoji="1" lang="ja-JP" altLang="en-US" sz="2000" dirty="0" smtClean="0"/>
              <a:t>）では説明できない。</a:t>
            </a:r>
            <a:endParaRPr kumimoji="1" lang="en-US" altLang="ja-JP" sz="2000" dirty="0" smtClean="0"/>
          </a:p>
          <a:p>
            <a:r>
              <a:rPr lang="ja-JP" altLang="en-US" sz="2000" dirty="0" smtClean="0"/>
              <a:t>理論予測</a:t>
            </a:r>
            <a:r>
              <a:rPr lang="en-US" altLang="ja-JP" sz="2000" dirty="0" smtClean="0"/>
              <a:t>(multi-channel theory)</a:t>
            </a:r>
            <a:r>
              <a:rPr lang="ja-JP" altLang="en-US" sz="2000" dirty="0" smtClean="0"/>
              <a:t>と実験が良く一致していることを確認した。</a:t>
            </a:r>
            <a:endParaRPr lang="en-US" altLang="ja-JP" sz="2000" dirty="0" smtClean="0"/>
          </a:p>
          <a:p>
            <a:r>
              <a:rPr kumimoji="1" lang="ja-JP" altLang="en-US" sz="2000" dirty="0"/>
              <a:t>これ</a:t>
            </a:r>
            <a:r>
              <a:rPr kumimoji="1" lang="ja-JP" altLang="en-US" sz="2000" dirty="0" smtClean="0"/>
              <a:t>は、エフィモフ状態の束縛エネルギーの決定には</a:t>
            </a:r>
            <a:r>
              <a:rPr kumimoji="1" lang="en-US" altLang="ja-JP" sz="2000" dirty="0" err="1" smtClean="0"/>
              <a:t>Feshbach</a:t>
            </a:r>
            <a:r>
              <a:rPr kumimoji="1" lang="en-US" altLang="ja-JP" sz="2000" dirty="0" smtClean="0"/>
              <a:t> </a:t>
            </a:r>
            <a:r>
              <a:rPr kumimoji="1" lang="ja-JP" altLang="en-US" sz="2000" dirty="0" smtClean="0"/>
              <a:t>共鳴の性質（</a:t>
            </a:r>
            <a:r>
              <a:rPr kumimoji="1" lang="en-US" altLang="ja-JP" sz="2000" dirty="0" err="1" smtClean="0"/>
              <a:t>s</a:t>
            </a:r>
            <a:r>
              <a:rPr kumimoji="1" lang="en-US" altLang="ja-JP" sz="2000" baseline="-25000" dirty="0" err="1" smtClean="0"/>
              <a:t>res</a:t>
            </a:r>
            <a:r>
              <a:rPr kumimoji="1" lang="en-US" altLang="ja-JP" sz="2000" dirty="0" err="1" smtClean="0"/>
              <a:t>,r</a:t>
            </a:r>
            <a:r>
              <a:rPr kumimoji="1" lang="en-US" altLang="ja-JP" sz="2000" baseline="-25000" dirty="0" err="1" smtClean="0"/>
              <a:t>bg</a:t>
            </a:r>
            <a:r>
              <a:rPr kumimoji="1" lang="ja-JP" altLang="en-US" sz="2000" dirty="0" smtClean="0"/>
              <a:t>）が関与していることを示す。</a:t>
            </a:r>
            <a:endParaRPr kumimoji="1" lang="ja-JP" alt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77190"/>
            <a:ext cx="3182916" cy="278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69" y="3912168"/>
            <a:ext cx="2799896" cy="197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401808" y="5882302"/>
            <a:ext cx="4742192" cy="954107"/>
          </a:xfrm>
          <a:prstGeom prst="rect">
            <a:avLst/>
          </a:prstGeom>
        </p:spPr>
        <p:txBody>
          <a:bodyPr wrap="square">
            <a:spAutoFit/>
          </a:bodyPr>
          <a:lstStyle/>
          <a:p>
            <a:r>
              <a:rPr lang="en-US" altLang="ja-JP" sz="1400" dirty="0"/>
              <a:t>Jacob Johansen, B. J. </a:t>
            </a:r>
            <a:r>
              <a:rPr lang="en-US" altLang="ja-JP" sz="1400" dirty="0" err="1"/>
              <a:t>DeSalvo</a:t>
            </a:r>
            <a:r>
              <a:rPr lang="en-US" altLang="ja-JP" sz="1400" dirty="0"/>
              <a:t>, </a:t>
            </a:r>
            <a:r>
              <a:rPr lang="en-US" altLang="ja-JP" sz="1400" dirty="0" err="1"/>
              <a:t>Krutik</a:t>
            </a:r>
            <a:r>
              <a:rPr lang="en-US" altLang="ja-JP" sz="1400" dirty="0"/>
              <a:t> Patel </a:t>
            </a:r>
            <a:r>
              <a:rPr lang="en-US" altLang="ja-JP" sz="1400" dirty="0" smtClean="0"/>
              <a:t>and </a:t>
            </a:r>
            <a:r>
              <a:rPr lang="en-US" altLang="ja-JP" sz="1400" dirty="0"/>
              <a:t>Cheng Chin </a:t>
            </a:r>
          </a:p>
          <a:p>
            <a:r>
              <a:rPr lang="en-US" altLang="ja-JP" sz="1400" dirty="0"/>
              <a:t>Nature Physics volume 13, pages731–735(2017</a:t>
            </a:r>
            <a:r>
              <a:rPr lang="en-US" altLang="ja-JP" sz="1400" dirty="0" smtClean="0"/>
              <a:t>)</a:t>
            </a:r>
          </a:p>
          <a:p>
            <a:r>
              <a:rPr lang="en-US" altLang="ja-JP" sz="1400" dirty="0" smtClean="0"/>
              <a:t>Testing </a:t>
            </a:r>
            <a:r>
              <a:rPr lang="en-US" altLang="ja-JP" sz="1400" dirty="0"/>
              <a:t>universality of </a:t>
            </a:r>
            <a:r>
              <a:rPr lang="en-US" altLang="ja-JP" sz="1400" dirty="0" err="1"/>
              <a:t>Efimov</a:t>
            </a:r>
            <a:r>
              <a:rPr lang="en-US" altLang="ja-JP" sz="1400" dirty="0"/>
              <a:t> physics across broad and </a:t>
            </a:r>
            <a:r>
              <a:rPr lang="en-US" altLang="ja-JP" sz="1400" dirty="0" smtClean="0"/>
              <a:t>narrow </a:t>
            </a:r>
            <a:r>
              <a:rPr lang="en-US" altLang="ja-JP" sz="1400" dirty="0" err="1" smtClean="0"/>
              <a:t>Feshbach</a:t>
            </a:r>
            <a:r>
              <a:rPr lang="en-US" altLang="ja-JP" sz="1400" dirty="0" smtClean="0"/>
              <a:t> </a:t>
            </a:r>
            <a:r>
              <a:rPr lang="en-US" altLang="ja-JP" sz="1400" dirty="0"/>
              <a:t>resonances</a:t>
            </a:r>
          </a:p>
        </p:txBody>
      </p:sp>
      <p:sp>
        <p:nvSpPr>
          <p:cNvPr id="7" name="テキスト ボックス 6"/>
          <p:cNvSpPr txBox="1"/>
          <p:nvPr/>
        </p:nvSpPr>
        <p:spPr>
          <a:xfrm>
            <a:off x="4572000" y="5270615"/>
            <a:ext cx="1600823" cy="369332"/>
          </a:xfrm>
          <a:prstGeom prst="rect">
            <a:avLst/>
          </a:prstGeom>
          <a:noFill/>
        </p:spPr>
        <p:txBody>
          <a:bodyPr wrap="none" rtlCol="0">
            <a:spAutoFit/>
          </a:bodyPr>
          <a:lstStyle/>
          <a:p>
            <a:r>
              <a:rPr lang="en-US" altLang="ja-JP" dirty="0" smtClean="0"/>
              <a:t>Cf. Li-Cs</a:t>
            </a:r>
            <a:r>
              <a:rPr lang="ja-JP" altLang="en-US" dirty="0" smtClean="0"/>
              <a:t>の実験</a:t>
            </a:r>
            <a:endParaRPr kumimoji="1" lang="ja-JP" altLang="en-US" dirty="0"/>
          </a:p>
        </p:txBody>
      </p:sp>
    </p:spTree>
    <p:extLst>
      <p:ext uri="{BB962C8B-B14F-4D97-AF65-F5344CB8AC3E}">
        <p14:creationId xmlns:p14="http://schemas.microsoft.com/office/powerpoint/2010/main" val="4175678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602" y="-234280"/>
            <a:ext cx="8229600" cy="1143000"/>
          </a:xfrm>
        </p:spPr>
        <p:txBody>
          <a:bodyPr/>
          <a:lstStyle/>
          <a:p>
            <a:r>
              <a:rPr kumimoji="1" lang="ja-JP" altLang="en-US" dirty="0" smtClean="0"/>
              <a:t>今後の</a:t>
            </a:r>
            <a:r>
              <a:rPr kumimoji="1" lang="ja-JP" altLang="en-US" dirty="0" smtClean="0"/>
              <a:t>展望（検討段階）</a:t>
            </a:r>
            <a:endParaRPr kumimoji="1" lang="ja-JP" altLang="en-US" dirty="0"/>
          </a:p>
        </p:txBody>
      </p:sp>
      <mc:AlternateContent xmlns:mc="http://schemas.openxmlformats.org/markup-compatibility/2006">
        <mc:Choice xmlns:a14="http://schemas.microsoft.com/office/drawing/2010/main" Requires="a14">
          <p:sp>
            <p:nvSpPr>
              <p:cNvPr id="4" name="テキスト ボックス 3"/>
              <p:cNvSpPr txBox="1"/>
              <p:nvPr/>
            </p:nvSpPr>
            <p:spPr>
              <a:xfrm>
                <a:off x="0" y="2190348"/>
                <a:ext cx="9400971"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𝑠</m:t>
                        </m:r>
                      </m:e>
                      <m:sub>
                        <m:r>
                          <a:rPr kumimoji="1" lang="en-US" altLang="ja-JP" sz="2400" b="0" i="1" smtClean="0">
                            <a:latin typeface="Cambria Math"/>
                          </a:rPr>
                          <m:t>𝑟𝑒𝑠</m:t>
                        </m:r>
                      </m:sub>
                    </m:sSub>
                  </m:oMath>
                </a14:m>
                <a:r>
                  <a:rPr kumimoji="1" lang="ja-JP" altLang="en-US" sz="2400" dirty="0" smtClean="0"/>
                  <a:t>や質量比を</a:t>
                </a:r>
                <a:r>
                  <a:rPr kumimoji="1" lang="ja-JP" altLang="en-US" sz="2400" dirty="0" smtClean="0"/>
                  <a:t>変える</a:t>
                </a:r>
                <a:r>
                  <a:rPr lang="ja-JP" altLang="en-US" sz="2400" dirty="0"/>
                  <a:t>に</a:t>
                </a:r>
                <a:r>
                  <a:rPr lang="ja-JP" altLang="en-US" sz="2400" dirty="0" smtClean="0"/>
                  <a:t>は基本的には原子種を変えなければならない。</a:t>
                </a:r>
                <a:endParaRPr kumimoji="1" lang="ja-JP" altLang="en-US" sz="24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0" y="2190348"/>
                <a:ext cx="9400971" cy="461665"/>
              </a:xfrm>
              <a:prstGeom prst="rect">
                <a:avLst/>
              </a:prstGeom>
              <a:blipFill rotWithShape="1">
                <a:blip r:embed="rId2"/>
                <a:stretch>
                  <a:fillRect t="-15789" b="-23684"/>
                </a:stretch>
              </a:blipFill>
            </p:spPr>
            <p:txBody>
              <a:bodyPr/>
              <a:lstStyle/>
              <a:p>
                <a:r>
                  <a:rPr lang="ja-JP" altLang="en-US">
                    <a:noFill/>
                  </a:rPr>
                  <a:t> </a:t>
                </a:r>
              </a:p>
            </p:txBody>
          </p:sp>
        </mc:Fallback>
      </mc:AlternateContent>
      <p:sp>
        <p:nvSpPr>
          <p:cNvPr id="3" name="テキスト ボックス 2"/>
          <p:cNvSpPr txBox="1"/>
          <p:nvPr/>
        </p:nvSpPr>
        <p:spPr>
          <a:xfrm>
            <a:off x="303082" y="620688"/>
            <a:ext cx="8629285" cy="1569660"/>
          </a:xfrm>
          <a:prstGeom prst="rect">
            <a:avLst/>
          </a:prstGeom>
          <a:noFill/>
        </p:spPr>
        <p:txBody>
          <a:bodyPr wrap="none" rtlCol="0">
            <a:spAutoFit/>
          </a:bodyPr>
          <a:lstStyle/>
          <a:p>
            <a:r>
              <a:rPr kumimoji="1" lang="en-US" altLang="ja-JP" sz="2400" dirty="0" smtClean="0"/>
              <a:t>Multi-channel spinor model</a:t>
            </a:r>
            <a:r>
              <a:rPr kumimoji="1" lang="ja-JP" altLang="en-US" sz="2400" dirty="0" smtClean="0"/>
              <a:t>はこれまでの実験を良く再現している。</a:t>
            </a:r>
            <a:endParaRPr kumimoji="1" lang="en-US" altLang="ja-JP" sz="2400" dirty="0" smtClean="0"/>
          </a:p>
          <a:p>
            <a:r>
              <a:rPr lang="ja-JP" altLang="en-US" sz="2400" dirty="0" smtClean="0"/>
              <a:t>→二体相互作用さえ分かればエフィモフ状態は予測可能</a:t>
            </a:r>
            <a:endParaRPr lang="en-US" altLang="ja-JP" sz="2400" dirty="0" smtClean="0"/>
          </a:p>
          <a:p>
            <a:r>
              <a:rPr kumimoji="1" lang="ja-JP" altLang="en-US" sz="2400" dirty="0" smtClean="0"/>
              <a:t>しかし、全体像はまだ把握できていない。</a:t>
            </a:r>
            <a:r>
              <a:rPr lang="ja-JP" altLang="en-US" sz="2400" dirty="0" smtClean="0"/>
              <a:t>高次の効果を見るのは</a:t>
            </a:r>
            <a:endParaRPr lang="en-US" altLang="ja-JP" sz="2400" dirty="0" smtClean="0"/>
          </a:p>
          <a:p>
            <a:r>
              <a:rPr lang="ja-JP" altLang="en-US" sz="2400" dirty="0" smtClean="0"/>
              <a:t>今の所難しい。</a:t>
            </a:r>
            <a:endParaRPr kumimoji="1" lang="en-US" altLang="ja-JP" sz="2400" dirty="0" smtClean="0"/>
          </a:p>
        </p:txBody>
      </p:sp>
      <mc:AlternateContent xmlns:mc="http://schemas.openxmlformats.org/markup-compatibility/2006">
        <mc:Choice xmlns:a14="http://schemas.microsoft.com/office/drawing/2010/main" Requires="a14">
          <p:sp>
            <p:nvSpPr>
              <p:cNvPr id="5" name="正方形/長方形 4"/>
              <p:cNvSpPr/>
              <p:nvPr/>
            </p:nvSpPr>
            <p:spPr>
              <a:xfrm>
                <a:off x="436840" y="2652013"/>
                <a:ext cx="2700419" cy="461665"/>
              </a:xfrm>
              <a:prstGeom prst="rect">
                <a:avLst/>
              </a:prstGeom>
            </p:spPr>
            <p:txBody>
              <a:bodyPr wrap="none">
                <a:spAutoFit/>
              </a:bodyPr>
              <a:lstStyle/>
              <a:p>
                <a14:m>
                  <m:oMath xmlns:m="http://schemas.openxmlformats.org/officeDocument/2006/math">
                    <m:sSub>
                      <m:sSubPr>
                        <m:ctrlPr>
                          <a:rPr lang="en-US" altLang="ja-JP" sz="2400" i="1">
                            <a:latin typeface="Cambria Math"/>
                          </a:rPr>
                        </m:ctrlPr>
                      </m:sSubPr>
                      <m:e>
                        <m:r>
                          <a:rPr lang="en-US" altLang="ja-JP" sz="2400" i="1">
                            <a:latin typeface="Cambria Math"/>
                          </a:rPr>
                          <m:t>𝑠</m:t>
                        </m:r>
                      </m:e>
                      <m:sub>
                        <m:r>
                          <a:rPr lang="en-US" altLang="ja-JP" sz="2400" i="1">
                            <a:latin typeface="Cambria Math"/>
                          </a:rPr>
                          <m:t>𝑟𝑒𝑠</m:t>
                        </m:r>
                      </m:sub>
                    </m:sSub>
                  </m:oMath>
                </a14:m>
                <a:r>
                  <a:rPr lang="ja-JP" altLang="en-US" sz="2400" dirty="0" smtClean="0"/>
                  <a:t>を変えるには？</a:t>
                </a:r>
                <a:endParaRPr lang="ja-JP" altLang="en-US" sz="2400" dirty="0"/>
              </a:p>
            </p:txBody>
          </p:sp>
        </mc:Choice>
        <mc:Fallback>
          <p:sp>
            <p:nvSpPr>
              <p:cNvPr id="5" name="正方形/長方形 4"/>
              <p:cNvSpPr>
                <a:spLocks noRot="1" noChangeAspect="1" noMove="1" noResize="1" noEditPoints="1" noAdjustHandles="1" noChangeArrowheads="1" noChangeShapeType="1" noTextEdit="1"/>
              </p:cNvSpPr>
              <p:nvPr/>
            </p:nvSpPr>
            <p:spPr>
              <a:xfrm>
                <a:off x="436840" y="2652013"/>
                <a:ext cx="2700419" cy="461665"/>
              </a:xfrm>
              <a:prstGeom prst="rect">
                <a:avLst/>
              </a:prstGeom>
              <a:blipFill rotWithShape="1">
                <a:blip r:embed="rId3"/>
                <a:stretch>
                  <a:fillRect t="-15789" r="-2483" b="-23684"/>
                </a:stretch>
              </a:blipFill>
            </p:spPr>
            <p:txBody>
              <a:bodyPr/>
              <a:lstStyle/>
              <a:p>
                <a:r>
                  <a:rPr lang="ja-JP" altLang="en-US">
                    <a:noFill/>
                  </a:rPr>
                  <a:t> </a:t>
                </a:r>
              </a:p>
            </p:txBody>
          </p:sp>
        </mc:Fallback>
      </mc:AlternateContent>
      <p:sp>
        <p:nvSpPr>
          <p:cNvPr id="6" name="正方形/長方形 5"/>
          <p:cNvSpPr/>
          <p:nvPr/>
        </p:nvSpPr>
        <p:spPr>
          <a:xfrm>
            <a:off x="406678" y="3989768"/>
            <a:ext cx="7398255" cy="523220"/>
          </a:xfrm>
          <a:prstGeom prst="rect">
            <a:avLst/>
          </a:prstGeom>
        </p:spPr>
        <p:txBody>
          <a:bodyPr wrap="square">
            <a:spAutoFit/>
          </a:bodyPr>
          <a:lstStyle/>
          <a:p>
            <a:r>
              <a:rPr lang="en-US" altLang="ja-JP" sz="1400" dirty="0"/>
              <a:t>D. J. </a:t>
            </a:r>
            <a:r>
              <a:rPr lang="en-US" altLang="ja-JP" sz="1400" dirty="0" err="1"/>
              <a:t>Papoular</a:t>
            </a:r>
            <a:r>
              <a:rPr lang="en-US" altLang="ja-JP" sz="1400" dirty="0"/>
              <a:t>, G. V. </a:t>
            </a:r>
            <a:r>
              <a:rPr lang="en-US" altLang="ja-JP" sz="1400" dirty="0" err="1"/>
              <a:t>Shlyapnikov</a:t>
            </a:r>
            <a:r>
              <a:rPr lang="en-US" altLang="ja-JP" sz="1400" dirty="0"/>
              <a:t>, and J. </a:t>
            </a:r>
            <a:r>
              <a:rPr lang="en-US" altLang="ja-JP" sz="1400" dirty="0" err="1"/>
              <a:t>Dalibard</a:t>
            </a:r>
            <a:r>
              <a:rPr lang="en-US" altLang="ja-JP" sz="1400" dirty="0"/>
              <a:t>, Microwave-induced </a:t>
            </a:r>
            <a:r>
              <a:rPr lang="en-US" altLang="ja-JP" sz="1400" dirty="0" err="1"/>
              <a:t>Fano-Feshbach</a:t>
            </a:r>
            <a:r>
              <a:rPr lang="en-US" altLang="ja-JP" sz="1400" dirty="0"/>
              <a:t> resonances, Phys. Rev. A 81, 041603(R) (2010).</a:t>
            </a:r>
            <a:endParaRPr lang="ja-JP" altLang="en-US" sz="1400"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470" y="2652013"/>
            <a:ext cx="3629123" cy="131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03082" y="3184536"/>
            <a:ext cx="3175421" cy="369332"/>
          </a:xfrm>
          <a:prstGeom prst="rect">
            <a:avLst/>
          </a:prstGeom>
          <a:noFill/>
        </p:spPr>
        <p:txBody>
          <a:bodyPr wrap="none" rtlCol="0">
            <a:spAutoFit/>
          </a:bodyPr>
          <a:lstStyle/>
          <a:p>
            <a:r>
              <a:rPr kumimoji="1" lang="en-US" altLang="ja-JP" dirty="0" smtClean="0"/>
              <a:t>Microwave </a:t>
            </a:r>
            <a:r>
              <a:rPr kumimoji="1" lang="en-US" altLang="ja-JP" dirty="0" err="1" smtClean="0"/>
              <a:t>Feshbach</a:t>
            </a:r>
            <a:r>
              <a:rPr kumimoji="1" lang="en-US" altLang="ja-JP" dirty="0" smtClean="0"/>
              <a:t> resonance</a:t>
            </a:r>
            <a:endParaRPr kumimoji="1" lang="ja-JP" altLang="en-US" dirty="0"/>
          </a:p>
        </p:txBody>
      </p:sp>
      <p:sp>
        <p:nvSpPr>
          <p:cNvPr id="9" name="正方形/長方形 8"/>
          <p:cNvSpPr/>
          <p:nvPr/>
        </p:nvSpPr>
        <p:spPr>
          <a:xfrm>
            <a:off x="406678" y="4596831"/>
            <a:ext cx="2837636" cy="461665"/>
          </a:xfrm>
          <a:prstGeom prst="rect">
            <a:avLst/>
          </a:prstGeom>
        </p:spPr>
        <p:txBody>
          <a:bodyPr wrap="none">
            <a:spAutoFit/>
          </a:bodyPr>
          <a:lstStyle/>
          <a:p>
            <a:r>
              <a:rPr lang="ja-JP" altLang="en-US" sz="2400" dirty="0" smtClean="0"/>
              <a:t>有効質量を変える？</a:t>
            </a:r>
            <a:endParaRPr lang="ja-JP" altLang="en-US" sz="2400" dirty="0"/>
          </a:p>
        </p:txBody>
      </p:sp>
      <p:sp>
        <p:nvSpPr>
          <p:cNvPr id="8" name="テキスト ボックス 7"/>
          <p:cNvSpPr txBox="1"/>
          <p:nvPr/>
        </p:nvSpPr>
        <p:spPr>
          <a:xfrm>
            <a:off x="942455" y="5250908"/>
            <a:ext cx="1896673" cy="461665"/>
          </a:xfrm>
          <a:prstGeom prst="rect">
            <a:avLst/>
          </a:prstGeom>
          <a:noFill/>
        </p:spPr>
        <p:txBody>
          <a:bodyPr wrap="none" rtlCol="0">
            <a:spAutoFit/>
          </a:bodyPr>
          <a:lstStyle/>
          <a:p>
            <a:r>
              <a:rPr kumimoji="1" lang="ja-JP" altLang="en-US" sz="2400" dirty="0" smtClean="0"/>
              <a:t>光格子を使う</a:t>
            </a:r>
            <a:endParaRPr kumimoji="1" lang="ja-JP" altLang="en-US" sz="2400" dirty="0"/>
          </a:p>
        </p:txBody>
      </p:sp>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805" y="4901279"/>
            <a:ext cx="1336452" cy="145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896" y="4963203"/>
            <a:ext cx="1518512" cy="141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150590" y="4531947"/>
            <a:ext cx="1066318" cy="369332"/>
          </a:xfrm>
          <a:prstGeom prst="rect">
            <a:avLst/>
          </a:prstGeom>
          <a:noFill/>
        </p:spPr>
        <p:txBody>
          <a:bodyPr wrap="none" rtlCol="0">
            <a:spAutoFit/>
          </a:bodyPr>
          <a:lstStyle/>
          <a:p>
            <a:r>
              <a:rPr kumimoji="1" lang="en-US" altLang="ja-JP" dirty="0" smtClean="0"/>
              <a:t>2d trimer</a:t>
            </a:r>
            <a:endParaRPr kumimoji="1" lang="ja-JP" altLang="en-US" dirty="0"/>
          </a:p>
        </p:txBody>
      </p:sp>
      <p:sp>
        <p:nvSpPr>
          <p:cNvPr id="14" name="テキスト ボックス 13"/>
          <p:cNvSpPr txBox="1"/>
          <p:nvPr/>
        </p:nvSpPr>
        <p:spPr>
          <a:xfrm>
            <a:off x="6725896" y="4593870"/>
            <a:ext cx="1800814" cy="369332"/>
          </a:xfrm>
          <a:prstGeom prst="rect">
            <a:avLst/>
          </a:prstGeom>
          <a:noFill/>
        </p:spPr>
        <p:txBody>
          <a:bodyPr wrap="none" rtlCol="0">
            <a:spAutoFit/>
          </a:bodyPr>
          <a:lstStyle/>
          <a:p>
            <a:r>
              <a:rPr kumimoji="1" lang="en-US" altLang="ja-JP" dirty="0" smtClean="0"/>
              <a:t>Mixed dimension</a:t>
            </a:r>
            <a:endParaRPr kumimoji="1" lang="ja-JP" altLang="en-US" dirty="0"/>
          </a:p>
        </p:txBody>
      </p:sp>
      <p:sp>
        <p:nvSpPr>
          <p:cNvPr id="11" name="正方形/長方形 10"/>
          <p:cNvSpPr/>
          <p:nvPr/>
        </p:nvSpPr>
        <p:spPr>
          <a:xfrm>
            <a:off x="5290" y="6355375"/>
            <a:ext cx="5197641" cy="523220"/>
          </a:xfrm>
          <a:prstGeom prst="rect">
            <a:avLst/>
          </a:prstGeom>
        </p:spPr>
        <p:txBody>
          <a:bodyPr wrap="none">
            <a:spAutoFit/>
          </a:bodyPr>
          <a:lstStyle/>
          <a:p>
            <a:r>
              <a:rPr lang="en-US" altLang="ja-JP" sz="1400" dirty="0"/>
              <a:t>Pascal </a:t>
            </a:r>
            <a:r>
              <a:rPr lang="en-US" altLang="ja-JP" sz="1400" dirty="0" err="1" smtClean="0"/>
              <a:t>Naidon</a:t>
            </a:r>
            <a:r>
              <a:rPr lang="en-US" altLang="ja-JP" sz="1400" dirty="0"/>
              <a:t> and </a:t>
            </a:r>
            <a:r>
              <a:rPr lang="en-US" altLang="ja-JP" sz="1400" dirty="0" err="1"/>
              <a:t>Shimpei</a:t>
            </a:r>
            <a:r>
              <a:rPr lang="en-US" altLang="ja-JP" sz="1400" dirty="0"/>
              <a:t> </a:t>
            </a:r>
            <a:r>
              <a:rPr lang="en-US" altLang="ja-JP" sz="1400" dirty="0" smtClean="0"/>
              <a:t>Endo, </a:t>
            </a:r>
          </a:p>
          <a:p>
            <a:r>
              <a:rPr lang="en-US" altLang="ja-JP" sz="1400" i="1" dirty="0" err="1" smtClean="0"/>
              <a:t>Efimov</a:t>
            </a:r>
            <a:r>
              <a:rPr lang="en-US" altLang="ja-JP" sz="1400" i="1" dirty="0" smtClean="0"/>
              <a:t> physics :a review, </a:t>
            </a:r>
            <a:r>
              <a:rPr lang="en-US" altLang="ja-JP" sz="1400" i="1" dirty="0"/>
              <a:t>Reports on Progress in </a:t>
            </a:r>
            <a:r>
              <a:rPr lang="en-US" altLang="ja-JP" sz="1400" i="1" dirty="0" smtClean="0"/>
              <a:t>Physics, </a:t>
            </a:r>
            <a:r>
              <a:rPr lang="en-US" altLang="ja-JP" sz="1400" b="1" dirty="0" smtClean="0"/>
              <a:t>80</a:t>
            </a:r>
            <a:r>
              <a:rPr lang="en-US" altLang="ja-JP" sz="1400" dirty="0" smtClean="0"/>
              <a:t>, 5 (2017).</a:t>
            </a:r>
            <a:endParaRPr lang="ja-JP" altLang="en-US" sz="1400" dirty="0"/>
          </a:p>
        </p:txBody>
      </p:sp>
    </p:spTree>
    <p:extLst>
      <p:ext uri="{BB962C8B-B14F-4D97-AF65-F5344CB8AC3E}">
        <p14:creationId xmlns:p14="http://schemas.microsoft.com/office/powerpoint/2010/main" val="1082704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Experiment @ OCU</a:t>
            </a:r>
            <a:endParaRPr kumimoji="1" lang="ja-JP" altLang="en-US" dirty="0"/>
          </a:p>
        </p:txBody>
      </p:sp>
      <p:sp>
        <p:nvSpPr>
          <p:cNvPr id="4" name="テキスト ボックス 3"/>
          <p:cNvSpPr txBox="1"/>
          <p:nvPr/>
        </p:nvSpPr>
        <p:spPr>
          <a:xfrm>
            <a:off x="765718" y="1340768"/>
            <a:ext cx="7357720" cy="830997"/>
          </a:xfrm>
          <a:prstGeom prst="rect">
            <a:avLst/>
          </a:prstGeom>
          <a:noFill/>
        </p:spPr>
        <p:txBody>
          <a:bodyPr wrap="none" rtlCol="0">
            <a:spAutoFit/>
          </a:bodyPr>
          <a:lstStyle/>
          <a:p>
            <a:r>
              <a:rPr lang="ja-JP" altLang="en-US" sz="2400" dirty="0" smtClean="0"/>
              <a:t>大阪</a:t>
            </a:r>
            <a:r>
              <a:rPr lang="ja-JP" altLang="en-US" sz="2400" dirty="0"/>
              <a:t>市立</a:t>
            </a:r>
            <a:r>
              <a:rPr lang="ja-JP" altLang="en-US" sz="2400" dirty="0" smtClean="0"/>
              <a:t>大学では</a:t>
            </a:r>
            <a:r>
              <a:rPr lang="en-US" altLang="ja-JP" sz="2400" dirty="0" smtClean="0"/>
              <a:t>(Dual) </a:t>
            </a:r>
            <a:r>
              <a:rPr lang="en-US" altLang="ja-JP" sz="2400" dirty="0"/>
              <a:t>B</a:t>
            </a:r>
            <a:r>
              <a:rPr kumimoji="1" lang="en-US" altLang="ja-JP" sz="2400" dirty="0" smtClean="0"/>
              <a:t>EC</a:t>
            </a:r>
            <a:r>
              <a:rPr kumimoji="1" lang="ja-JP" altLang="en-US" sz="2400" dirty="0" smtClean="0"/>
              <a:t>を使ったパターン形成等の</a:t>
            </a:r>
            <a:endParaRPr kumimoji="1" lang="en-US" altLang="ja-JP" sz="2400" dirty="0" smtClean="0"/>
          </a:p>
          <a:p>
            <a:r>
              <a:rPr kumimoji="1" lang="ja-JP" altLang="en-US" sz="2400" dirty="0" smtClean="0"/>
              <a:t>実験を行いたい。</a:t>
            </a:r>
            <a:endParaRPr kumimoji="1" lang="ja-JP" altLang="en-US" sz="2400" dirty="0"/>
          </a:p>
        </p:txBody>
      </p:sp>
      <p:sp>
        <p:nvSpPr>
          <p:cNvPr id="5" name="テキスト ボックス 4"/>
          <p:cNvSpPr txBox="1"/>
          <p:nvPr/>
        </p:nvSpPr>
        <p:spPr>
          <a:xfrm>
            <a:off x="86712" y="2565635"/>
            <a:ext cx="9057288" cy="461665"/>
          </a:xfrm>
          <a:prstGeom prst="rect">
            <a:avLst/>
          </a:prstGeom>
          <a:noFill/>
        </p:spPr>
        <p:txBody>
          <a:bodyPr wrap="none" rtlCol="0">
            <a:spAutoFit/>
          </a:bodyPr>
          <a:lstStyle/>
          <a:p>
            <a:r>
              <a:rPr lang="ja-JP" altLang="en-US" sz="2400" dirty="0" smtClean="0"/>
              <a:t>通常の調和トラップでは、密度が不均一なため実験の解釈は難しい。</a:t>
            </a:r>
            <a:endParaRPr kumimoji="1" lang="ja-JP" altLang="en-US" sz="2400" dirty="0"/>
          </a:p>
        </p:txBody>
      </p:sp>
      <p:sp>
        <p:nvSpPr>
          <p:cNvPr id="6" name="下矢印 5"/>
          <p:cNvSpPr/>
          <p:nvPr/>
        </p:nvSpPr>
        <p:spPr>
          <a:xfrm>
            <a:off x="3717259" y="3189869"/>
            <a:ext cx="1195484" cy="329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363719" y="3776125"/>
            <a:ext cx="4161717" cy="523220"/>
          </a:xfrm>
          <a:prstGeom prst="rect">
            <a:avLst/>
          </a:prstGeom>
          <a:noFill/>
        </p:spPr>
        <p:txBody>
          <a:bodyPr wrap="none" rtlCol="0">
            <a:spAutoFit/>
          </a:bodyPr>
          <a:lstStyle/>
          <a:p>
            <a:r>
              <a:rPr kumimoji="1" lang="ja-JP" altLang="en-US" sz="2800" dirty="0" smtClean="0"/>
              <a:t>二次元箱型トラップの実装</a:t>
            </a:r>
            <a:endParaRPr kumimoji="1" lang="ja-JP" altLang="en-US" sz="2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990" y="4299345"/>
            <a:ext cx="3067176" cy="257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499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自己束縛液滴の生成</a:t>
            </a:r>
            <a:endParaRPr kumimoji="1" lang="ja-JP" altLang="en-US" dirty="0"/>
          </a:p>
        </p:txBody>
      </p:sp>
      <p:sp>
        <p:nvSpPr>
          <p:cNvPr id="5" name="テキスト ボックス 4"/>
          <p:cNvSpPr txBox="1"/>
          <p:nvPr/>
        </p:nvSpPr>
        <p:spPr>
          <a:xfrm>
            <a:off x="827584" y="3456444"/>
            <a:ext cx="1277529" cy="461665"/>
          </a:xfrm>
          <a:prstGeom prst="rect">
            <a:avLst/>
          </a:prstGeom>
          <a:noFill/>
        </p:spPr>
        <p:txBody>
          <a:bodyPr wrap="none" rtlCol="0">
            <a:spAutoFit/>
          </a:bodyPr>
          <a:lstStyle/>
          <a:p>
            <a:r>
              <a:rPr kumimoji="1" lang="ja-JP" altLang="en-US" sz="2400" dirty="0" smtClean="0"/>
              <a:t>斥力</a:t>
            </a:r>
            <a:r>
              <a:rPr kumimoji="1" lang="en-US" altLang="ja-JP" sz="2400" dirty="0" smtClean="0"/>
              <a:t>BEC</a:t>
            </a:r>
            <a:endParaRPr kumimoji="1" lang="ja-JP" altLang="en-US" sz="2400" dirty="0"/>
          </a:p>
        </p:txBody>
      </p:sp>
      <p:sp>
        <p:nvSpPr>
          <p:cNvPr id="6" name="テキスト ボックス 5"/>
          <p:cNvSpPr txBox="1"/>
          <p:nvPr/>
        </p:nvSpPr>
        <p:spPr>
          <a:xfrm>
            <a:off x="2924574" y="3455422"/>
            <a:ext cx="5146217" cy="830997"/>
          </a:xfrm>
          <a:prstGeom prst="rect">
            <a:avLst/>
          </a:prstGeom>
          <a:noFill/>
        </p:spPr>
        <p:txBody>
          <a:bodyPr wrap="none" rtlCol="0">
            <a:spAutoFit/>
          </a:bodyPr>
          <a:lstStyle/>
          <a:p>
            <a:r>
              <a:rPr kumimoji="1" lang="ja-JP" altLang="en-US" sz="2400" dirty="0" smtClean="0"/>
              <a:t>斥力相互作用</a:t>
            </a:r>
            <a:r>
              <a:rPr lang="ja-JP" altLang="en-US" sz="2400" dirty="0"/>
              <a:t>と</a:t>
            </a:r>
            <a:r>
              <a:rPr kumimoji="1" lang="en-US" altLang="ja-JP" sz="2400" dirty="0" smtClean="0"/>
              <a:t>Trap</a:t>
            </a:r>
            <a:r>
              <a:rPr kumimoji="1" lang="ja-JP" altLang="en-US" sz="2400" dirty="0" smtClean="0"/>
              <a:t>の釣り合いで形が</a:t>
            </a:r>
            <a:endParaRPr kumimoji="1" lang="en-US" altLang="ja-JP" sz="2400" dirty="0" smtClean="0"/>
          </a:p>
          <a:p>
            <a:r>
              <a:rPr kumimoji="1" lang="ja-JP" altLang="en-US" sz="2400" dirty="0" smtClean="0"/>
              <a:t>保たれる。</a:t>
            </a:r>
            <a:endParaRPr kumimoji="1" lang="ja-JP" altLang="en-US" sz="2400" dirty="0"/>
          </a:p>
        </p:txBody>
      </p:sp>
      <p:sp>
        <p:nvSpPr>
          <p:cNvPr id="7" name="テキスト ボックス 6"/>
          <p:cNvSpPr txBox="1"/>
          <p:nvPr/>
        </p:nvSpPr>
        <p:spPr>
          <a:xfrm>
            <a:off x="957966" y="2838127"/>
            <a:ext cx="7160935" cy="461665"/>
          </a:xfrm>
          <a:prstGeom prst="rect">
            <a:avLst/>
          </a:prstGeom>
          <a:noFill/>
        </p:spPr>
        <p:txBody>
          <a:bodyPr wrap="none" rtlCol="0">
            <a:spAutoFit/>
          </a:bodyPr>
          <a:lstStyle/>
          <a:p>
            <a:r>
              <a:rPr lang="ja-JP" altLang="en-US" sz="2400" dirty="0" smtClean="0"/>
              <a:t>冷却原子系で原子核の様な自己束縛系が作れるか？</a:t>
            </a:r>
            <a:endParaRPr kumimoji="1" lang="ja-JP" altLang="en-US" sz="2400" dirty="0"/>
          </a:p>
        </p:txBody>
      </p:sp>
      <p:sp>
        <p:nvSpPr>
          <p:cNvPr id="8" name="テキスト ボックス 7"/>
          <p:cNvSpPr txBox="1"/>
          <p:nvPr/>
        </p:nvSpPr>
        <p:spPr>
          <a:xfrm>
            <a:off x="896254" y="4633492"/>
            <a:ext cx="1277529" cy="461665"/>
          </a:xfrm>
          <a:prstGeom prst="rect">
            <a:avLst/>
          </a:prstGeom>
          <a:noFill/>
        </p:spPr>
        <p:txBody>
          <a:bodyPr wrap="none" rtlCol="0">
            <a:spAutoFit/>
          </a:bodyPr>
          <a:lstStyle/>
          <a:p>
            <a:r>
              <a:rPr kumimoji="1" lang="ja-JP" altLang="en-US" sz="2400" dirty="0" smtClean="0"/>
              <a:t>引力</a:t>
            </a:r>
            <a:r>
              <a:rPr kumimoji="1" lang="en-US" altLang="ja-JP" sz="2400" dirty="0" smtClean="0"/>
              <a:t>BEC</a:t>
            </a:r>
            <a:endParaRPr kumimoji="1" lang="ja-JP" altLang="en-US" sz="2400" dirty="0"/>
          </a:p>
        </p:txBody>
      </p:sp>
      <p:sp>
        <p:nvSpPr>
          <p:cNvPr id="9" name="テキスト ボックス 8"/>
          <p:cNvSpPr txBox="1"/>
          <p:nvPr/>
        </p:nvSpPr>
        <p:spPr>
          <a:xfrm>
            <a:off x="2924574" y="4712759"/>
            <a:ext cx="4943982" cy="461665"/>
          </a:xfrm>
          <a:prstGeom prst="rect">
            <a:avLst/>
          </a:prstGeom>
          <a:noFill/>
        </p:spPr>
        <p:txBody>
          <a:bodyPr wrap="none" rtlCol="0">
            <a:spAutoFit/>
          </a:bodyPr>
          <a:lstStyle/>
          <a:p>
            <a:r>
              <a:rPr kumimoji="1" lang="ja-JP" altLang="en-US" sz="2400" dirty="0" smtClean="0"/>
              <a:t>崩壊する。わずかな数しか残らない。</a:t>
            </a:r>
            <a:endParaRPr kumimoji="1" lang="ja-JP" altLang="en-US" sz="2400" dirty="0"/>
          </a:p>
        </p:txBody>
      </p:sp>
      <p:sp>
        <p:nvSpPr>
          <p:cNvPr id="3" name="円/楕円 2"/>
          <p:cNvSpPr/>
          <p:nvPr/>
        </p:nvSpPr>
        <p:spPr>
          <a:xfrm>
            <a:off x="5705228" y="1429927"/>
            <a:ext cx="1440160"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5121" y="1799620"/>
            <a:ext cx="4871847" cy="646331"/>
          </a:xfrm>
          <a:prstGeom prst="rect">
            <a:avLst/>
          </a:prstGeom>
          <a:noFill/>
        </p:spPr>
        <p:txBody>
          <a:bodyPr wrap="none" rtlCol="0">
            <a:spAutoFit/>
          </a:bodyPr>
          <a:lstStyle/>
          <a:p>
            <a:r>
              <a:rPr kumimoji="1" lang="ja-JP" altLang="en-US" dirty="0" smtClean="0"/>
              <a:t>箱型トラップ中で液滴の衝突を直接観測できたら</a:t>
            </a:r>
            <a:endParaRPr kumimoji="1" lang="en-US" altLang="ja-JP" dirty="0" smtClean="0"/>
          </a:p>
          <a:p>
            <a:r>
              <a:rPr lang="ja-JP" altLang="en-US" dirty="0"/>
              <a:t>面白いか</a:t>
            </a:r>
            <a:r>
              <a:rPr lang="ja-JP" altLang="en-US" dirty="0" smtClean="0"/>
              <a:t>も。</a:t>
            </a:r>
            <a:endParaRPr kumimoji="1" lang="ja-JP" altLang="en-US" dirty="0"/>
          </a:p>
        </p:txBody>
      </p:sp>
      <p:sp>
        <p:nvSpPr>
          <p:cNvPr id="10" name="円/楕円 9"/>
          <p:cNvSpPr/>
          <p:nvPr/>
        </p:nvSpPr>
        <p:spPr>
          <a:xfrm>
            <a:off x="5894006" y="1961203"/>
            <a:ext cx="180020" cy="1615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414711">
            <a:off x="6123393" y="2007500"/>
            <a:ext cx="288032" cy="161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804248" y="1909963"/>
            <a:ext cx="180020" cy="1615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0064675">
            <a:off x="6451836" y="1989932"/>
            <a:ext cx="288032" cy="161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448608" y="3455422"/>
            <a:ext cx="323192"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287012" y="4635977"/>
            <a:ext cx="323192"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043" y="5373216"/>
            <a:ext cx="152940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915" y="5362899"/>
            <a:ext cx="1958988" cy="67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1824575" y="6340377"/>
            <a:ext cx="6210996" cy="369332"/>
          </a:xfrm>
          <a:prstGeom prst="rect">
            <a:avLst/>
          </a:prstGeom>
        </p:spPr>
        <p:txBody>
          <a:bodyPr wrap="none">
            <a:spAutoFit/>
          </a:bodyPr>
          <a:lstStyle/>
          <a:p>
            <a:r>
              <a:rPr lang="en-US" altLang="ja-JP" dirty="0"/>
              <a:t>C. M. Savage</a:t>
            </a:r>
            <a:r>
              <a:rPr lang="en-US" altLang="ja-JP" dirty="0" smtClean="0"/>
              <a:t>, </a:t>
            </a:r>
            <a:r>
              <a:rPr lang="en-US" altLang="ja-JP" dirty="0"/>
              <a:t>N. P. Robins, and J. J. </a:t>
            </a:r>
            <a:r>
              <a:rPr lang="en-US" altLang="ja-JP" dirty="0" smtClean="0"/>
              <a:t>Hope PRA</a:t>
            </a:r>
            <a:r>
              <a:rPr lang="en-US" altLang="ja-JP" b="1" dirty="0" smtClean="0"/>
              <a:t> 67</a:t>
            </a:r>
            <a:r>
              <a:rPr lang="en-US" altLang="ja-JP" dirty="0"/>
              <a:t>, </a:t>
            </a:r>
            <a:r>
              <a:rPr lang="en-US" altLang="ja-JP" dirty="0" smtClean="0"/>
              <a:t>014304 (2004)</a:t>
            </a:r>
            <a:endParaRPr lang="ja-JP" altLang="en-US" dirty="0"/>
          </a:p>
        </p:txBody>
      </p:sp>
    </p:spTree>
    <p:extLst>
      <p:ext uri="{BB962C8B-B14F-4D97-AF65-F5344CB8AC3E}">
        <p14:creationId xmlns:p14="http://schemas.microsoft.com/office/powerpoint/2010/main" val="2333661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自己束縛液滴の生成</a:t>
            </a:r>
            <a:endParaRPr kumimoji="1" lang="ja-JP" altLang="en-US" dirty="0"/>
          </a:p>
        </p:txBody>
      </p:sp>
      <p:sp>
        <p:nvSpPr>
          <p:cNvPr id="15" name="テキスト ボックス 14"/>
          <p:cNvSpPr txBox="1"/>
          <p:nvPr/>
        </p:nvSpPr>
        <p:spPr>
          <a:xfrm>
            <a:off x="665698" y="1499833"/>
            <a:ext cx="2698175" cy="523220"/>
          </a:xfrm>
          <a:prstGeom prst="rect">
            <a:avLst/>
          </a:prstGeom>
          <a:noFill/>
        </p:spPr>
        <p:txBody>
          <a:bodyPr wrap="none" rtlCol="0">
            <a:spAutoFit/>
          </a:bodyPr>
          <a:lstStyle/>
          <a:p>
            <a:r>
              <a:rPr kumimoji="1" lang="ja-JP" altLang="en-US" sz="2800" dirty="0" smtClean="0"/>
              <a:t>液滴の作成方法</a:t>
            </a:r>
            <a:endParaRPr kumimoji="1" lang="ja-JP" altLang="en-US" sz="2800" dirty="0"/>
          </a:p>
        </p:txBody>
      </p:sp>
      <p:sp>
        <p:nvSpPr>
          <p:cNvPr id="18" name="正方形/長方形 17"/>
          <p:cNvSpPr/>
          <p:nvPr/>
        </p:nvSpPr>
        <p:spPr>
          <a:xfrm>
            <a:off x="405008" y="2636912"/>
            <a:ext cx="7794734" cy="646331"/>
          </a:xfrm>
          <a:prstGeom prst="rect">
            <a:avLst/>
          </a:prstGeom>
        </p:spPr>
        <p:txBody>
          <a:bodyPr wrap="square">
            <a:spAutoFit/>
          </a:bodyPr>
          <a:lstStyle/>
          <a:p>
            <a:r>
              <a:rPr lang="en-US" altLang="ja-JP" dirty="0"/>
              <a:t>H. Saito and M. </a:t>
            </a:r>
            <a:r>
              <a:rPr lang="en-US" altLang="ja-JP" dirty="0" smtClean="0"/>
              <a:t>Ueda Bose-Einstein </a:t>
            </a:r>
            <a:r>
              <a:rPr lang="en-US" altLang="ja-JP" dirty="0"/>
              <a:t>droplet in free </a:t>
            </a:r>
            <a:r>
              <a:rPr lang="en-US" altLang="ja-JP" dirty="0" smtClean="0"/>
              <a:t>space Phys</a:t>
            </a:r>
            <a:r>
              <a:rPr lang="en-US" altLang="ja-JP" dirty="0"/>
              <a:t>. Rev. A 70, 053610(1)-053610(5) (2004)</a:t>
            </a:r>
          </a:p>
        </p:txBody>
      </p:sp>
      <p:sp>
        <p:nvSpPr>
          <p:cNvPr id="19" name="テキスト ボックス 18"/>
          <p:cNvSpPr txBox="1"/>
          <p:nvPr/>
        </p:nvSpPr>
        <p:spPr>
          <a:xfrm>
            <a:off x="395536" y="2098398"/>
            <a:ext cx="3906839" cy="461665"/>
          </a:xfrm>
          <a:prstGeom prst="rect">
            <a:avLst/>
          </a:prstGeom>
          <a:noFill/>
        </p:spPr>
        <p:txBody>
          <a:bodyPr wrap="none" rtlCol="0">
            <a:spAutoFit/>
          </a:bodyPr>
          <a:lstStyle/>
          <a:p>
            <a:r>
              <a:rPr kumimoji="1" lang="ja-JP" altLang="en-US" sz="2400" dirty="0" smtClean="0"/>
              <a:t>散乱長を動的に変化させる。</a:t>
            </a:r>
            <a:endParaRPr kumimoji="1" lang="ja-JP" altLang="en-US" sz="2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76041"/>
            <a:ext cx="3660997" cy="55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445229" y="3963753"/>
            <a:ext cx="3948517" cy="461665"/>
          </a:xfrm>
          <a:prstGeom prst="rect">
            <a:avLst/>
          </a:prstGeom>
          <a:noFill/>
        </p:spPr>
        <p:txBody>
          <a:bodyPr wrap="none" rtlCol="0">
            <a:spAutoFit/>
          </a:bodyPr>
          <a:lstStyle/>
          <a:p>
            <a:r>
              <a:rPr lang="ja-JP" altLang="en-US" sz="2400" dirty="0"/>
              <a:t>相互</a:t>
            </a:r>
            <a:r>
              <a:rPr lang="ja-JP" altLang="en-US" sz="2400" dirty="0" smtClean="0"/>
              <a:t>作用</a:t>
            </a:r>
            <a:r>
              <a:rPr lang="ja-JP" altLang="en-US" sz="2400" dirty="0"/>
              <a:t>の</a:t>
            </a:r>
            <a:r>
              <a:rPr lang="ja-JP" altLang="en-US" sz="2400" dirty="0" smtClean="0"/>
              <a:t>高次の項を使う。</a:t>
            </a:r>
            <a:endParaRPr kumimoji="1" lang="en-US" altLang="ja-JP" sz="2400" dirty="0" smtClean="0"/>
          </a:p>
        </p:txBody>
      </p:sp>
      <p:sp>
        <p:nvSpPr>
          <p:cNvPr id="20" name="正方形/長方形 19"/>
          <p:cNvSpPr/>
          <p:nvPr/>
        </p:nvSpPr>
        <p:spPr>
          <a:xfrm>
            <a:off x="557959" y="4407495"/>
            <a:ext cx="7488832" cy="923330"/>
          </a:xfrm>
          <a:prstGeom prst="rect">
            <a:avLst/>
          </a:prstGeom>
        </p:spPr>
        <p:txBody>
          <a:bodyPr wrap="square">
            <a:spAutoFit/>
          </a:bodyPr>
          <a:lstStyle/>
          <a:p>
            <a:r>
              <a:rPr lang="en-US" altLang="ja-JP" dirty="0"/>
              <a:t>C. R. Cabrera</a:t>
            </a:r>
            <a:r>
              <a:rPr lang="en-US" altLang="ja-JP" dirty="0" smtClean="0"/>
              <a:t>, </a:t>
            </a:r>
            <a:r>
              <a:rPr lang="en-US" altLang="ja-JP" dirty="0"/>
              <a:t>L. </a:t>
            </a:r>
            <a:r>
              <a:rPr lang="en-US" altLang="ja-JP" dirty="0" err="1"/>
              <a:t>Tanzi</a:t>
            </a:r>
            <a:r>
              <a:rPr lang="en-US" altLang="ja-JP" dirty="0" smtClean="0"/>
              <a:t>, </a:t>
            </a:r>
            <a:r>
              <a:rPr lang="en-US" altLang="ja-JP" dirty="0"/>
              <a:t>J. </a:t>
            </a:r>
            <a:r>
              <a:rPr lang="en-US" altLang="ja-JP" dirty="0" err="1"/>
              <a:t>Sanz</a:t>
            </a:r>
            <a:r>
              <a:rPr lang="en-US" altLang="ja-JP" dirty="0"/>
              <a:t>, B. Naylor, </a:t>
            </a:r>
            <a:r>
              <a:rPr lang="en-US" altLang="ja-JP" dirty="0" smtClean="0"/>
              <a:t>P.</a:t>
            </a:r>
            <a:r>
              <a:rPr lang="ja-JP" altLang="en-US" dirty="0" smtClean="0"/>
              <a:t>　</a:t>
            </a:r>
            <a:r>
              <a:rPr lang="en-US" altLang="ja-JP" dirty="0" smtClean="0"/>
              <a:t>Thomas</a:t>
            </a:r>
            <a:r>
              <a:rPr lang="en-US" altLang="ja-JP" dirty="0"/>
              <a:t>, P. </a:t>
            </a:r>
            <a:r>
              <a:rPr lang="en-US" altLang="ja-JP" dirty="0" err="1"/>
              <a:t>Cheiney</a:t>
            </a:r>
            <a:r>
              <a:rPr lang="en-US" altLang="ja-JP" dirty="0"/>
              <a:t>, L. </a:t>
            </a:r>
            <a:r>
              <a:rPr lang="en-US" altLang="ja-JP" dirty="0" err="1" smtClean="0"/>
              <a:t>Tarruell</a:t>
            </a:r>
            <a:endParaRPr lang="en-US" altLang="ja-JP" dirty="0" smtClean="0"/>
          </a:p>
          <a:p>
            <a:r>
              <a:rPr lang="en-US" altLang="ja-JP" dirty="0"/>
              <a:t>Quantum liquid droplets in a </a:t>
            </a:r>
            <a:r>
              <a:rPr lang="en-US" altLang="ja-JP" dirty="0" smtClean="0"/>
              <a:t>mixture</a:t>
            </a:r>
            <a:r>
              <a:rPr lang="ja-JP" altLang="en-US" dirty="0"/>
              <a:t> </a:t>
            </a:r>
            <a:r>
              <a:rPr lang="en-US" altLang="ja-JP" dirty="0" smtClean="0"/>
              <a:t>of </a:t>
            </a:r>
            <a:r>
              <a:rPr lang="en-US" altLang="ja-JP" dirty="0"/>
              <a:t>Bose-Einstein </a:t>
            </a:r>
            <a:r>
              <a:rPr lang="en-US" altLang="ja-JP" dirty="0" smtClean="0"/>
              <a:t>condensates</a:t>
            </a:r>
          </a:p>
          <a:p>
            <a:r>
              <a:rPr lang="en-US" altLang="ja-JP" dirty="0"/>
              <a:t>Science 359, 301–304 (2018)</a:t>
            </a:r>
            <a:endParaRPr lang="ja-JP" altLang="en-US" dirty="0"/>
          </a:p>
        </p:txBody>
      </p:sp>
    </p:spTree>
    <p:extLst>
      <p:ext uri="{BB962C8B-B14F-4D97-AF65-F5344CB8AC3E}">
        <p14:creationId xmlns:p14="http://schemas.microsoft.com/office/powerpoint/2010/main" val="828097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36" y="3875816"/>
            <a:ext cx="7848872" cy="245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51520" y="116632"/>
            <a:ext cx="4677499" cy="584775"/>
          </a:xfrm>
          <a:prstGeom prst="rect">
            <a:avLst/>
          </a:prstGeom>
          <a:noFill/>
        </p:spPr>
        <p:txBody>
          <a:bodyPr wrap="none" rtlCol="0">
            <a:spAutoFit/>
          </a:bodyPr>
          <a:lstStyle/>
          <a:p>
            <a:r>
              <a:rPr kumimoji="1" lang="en-US" altLang="ja-JP" sz="3200" dirty="0" smtClean="0"/>
              <a:t>Lee-Huang-Yang correction</a:t>
            </a:r>
            <a:endParaRPr kumimoji="1" lang="ja-JP" altLang="en-US" sz="3200"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89575"/>
            <a:ext cx="5988361" cy="73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11" y="1424719"/>
            <a:ext cx="2181205" cy="47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79286" y="1929754"/>
            <a:ext cx="6857010" cy="646331"/>
          </a:xfrm>
          <a:prstGeom prst="rect">
            <a:avLst/>
          </a:prstGeom>
        </p:spPr>
        <p:txBody>
          <a:bodyPr wrap="square">
            <a:spAutoFit/>
          </a:bodyPr>
          <a:lstStyle/>
          <a:p>
            <a:r>
              <a:rPr lang="en-US" altLang="ja-JP" dirty="0"/>
              <a:t>D. S. </a:t>
            </a:r>
            <a:r>
              <a:rPr lang="en-US" altLang="ja-JP" dirty="0" err="1"/>
              <a:t>Petrov</a:t>
            </a:r>
            <a:r>
              <a:rPr lang="en-US" altLang="ja-JP" dirty="0" smtClean="0"/>
              <a:t>,</a:t>
            </a:r>
            <a:r>
              <a:rPr lang="en-US" altLang="ja-JP" dirty="0"/>
              <a:t> </a:t>
            </a:r>
            <a:r>
              <a:rPr lang="en-US" altLang="ja-JP" i="1" dirty="0"/>
              <a:t>Quantum Mechanical Stabilization of a Collapsing Bose-Bose Mixture</a:t>
            </a:r>
            <a:r>
              <a:rPr lang="en-US" altLang="ja-JP" dirty="0" smtClean="0"/>
              <a:t> </a:t>
            </a:r>
            <a:r>
              <a:rPr lang="en-US" altLang="ja-JP" dirty="0"/>
              <a:t>Phys. Rev. Lett. </a:t>
            </a:r>
            <a:r>
              <a:rPr lang="en-US" altLang="ja-JP" b="1" dirty="0"/>
              <a:t>115</a:t>
            </a:r>
            <a:r>
              <a:rPr lang="en-US" altLang="ja-JP" dirty="0"/>
              <a:t>, </a:t>
            </a:r>
            <a:r>
              <a:rPr lang="en-US" altLang="ja-JP" dirty="0" smtClean="0"/>
              <a:t>155302</a:t>
            </a:r>
            <a:r>
              <a:rPr lang="ja-JP" altLang="en-US" dirty="0" smtClean="0"/>
              <a:t>　</a:t>
            </a:r>
            <a:r>
              <a:rPr lang="en-US" altLang="ja-JP" dirty="0" smtClean="0"/>
              <a:t>(2015</a:t>
            </a:r>
            <a:r>
              <a:rPr lang="en-US" altLang="ja-JP" dirty="0"/>
              <a:t>).</a:t>
            </a:r>
            <a:endParaRPr lang="ja-JP" altLang="en-US" dirty="0"/>
          </a:p>
        </p:txBody>
      </p:sp>
      <p:sp>
        <p:nvSpPr>
          <p:cNvPr id="6" name="テキスト ボックス 5"/>
          <p:cNvSpPr txBox="1"/>
          <p:nvPr/>
        </p:nvSpPr>
        <p:spPr>
          <a:xfrm>
            <a:off x="2906349" y="1534188"/>
            <a:ext cx="1196161" cy="369332"/>
          </a:xfrm>
          <a:prstGeom prst="rect">
            <a:avLst/>
          </a:prstGeom>
          <a:noFill/>
        </p:spPr>
        <p:txBody>
          <a:bodyPr wrap="none" rtlCol="0">
            <a:spAutoFit/>
          </a:bodyPr>
          <a:lstStyle/>
          <a:p>
            <a:r>
              <a:rPr kumimoji="1" lang="en-US" altLang="ja-JP" dirty="0" smtClean="0"/>
              <a:t>Mean field</a:t>
            </a:r>
            <a:endParaRPr kumimoji="1" lang="ja-JP" altLang="en-US" dirty="0"/>
          </a:p>
        </p:txBody>
      </p:sp>
      <mc:AlternateContent xmlns:mc="http://schemas.openxmlformats.org/markup-compatibility/2006" xmlns:a14="http://schemas.microsoft.com/office/drawing/2010/main">
        <mc:Choice Requires="a14">
          <p:sp>
            <p:nvSpPr>
              <p:cNvPr id="8" name="テキスト ボックス 7"/>
              <p:cNvSpPr txBox="1"/>
              <p:nvPr/>
            </p:nvSpPr>
            <p:spPr>
              <a:xfrm>
                <a:off x="653358" y="3055619"/>
                <a:ext cx="2565702" cy="980846"/>
              </a:xfrm>
              <a:prstGeom prst="rect">
                <a:avLst/>
              </a:prstGeom>
              <a:noFill/>
            </p:spPr>
            <p:txBody>
              <a:bodyPr wrap="none" rtlCol="0">
                <a:spAutoFit/>
              </a:bodyPr>
              <a:lstStyle/>
              <a:p>
                <a:r>
                  <a:rPr kumimoji="1" lang="en-US" altLang="ja-JP" sz="2800" dirty="0" smtClean="0"/>
                  <a:t>Mean field </a:t>
                </a:r>
                <a14:m>
                  <m:oMath xmlns:m="http://schemas.openxmlformats.org/officeDocument/2006/math">
                    <m:r>
                      <a:rPr kumimoji="1" lang="en-US" altLang="ja-JP" sz="2800" i="1" smtClean="0">
                        <a:latin typeface="Cambria Math"/>
                        <a:ea typeface="Cambria Math"/>
                      </a:rPr>
                      <m:t>∝</m:t>
                    </m:r>
                    <m:sSup>
                      <m:sSupPr>
                        <m:ctrlPr>
                          <a:rPr kumimoji="1" lang="en-US" altLang="ja-JP" sz="2800" b="0" i="1" smtClean="0">
                            <a:latin typeface="Cambria Math"/>
                            <a:ea typeface="Cambria Math"/>
                          </a:rPr>
                        </m:ctrlPr>
                      </m:sSupPr>
                      <m:e>
                        <m:r>
                          <a:rPr kumimoji="1" lang="en-US" altLang="ja-JP" sz="2800" b="0" i="1" smtClean="0">
                            <a:latin typeface="Cambria Math"/>
                            <a:ea typeface="Cambria Math"/>
                          </a:rPr>
                          <m:t>𝑛</m:t>
                        </m:r>
                      </m:e>
                      <m:sup>
                        <m:r>
                          <a:rPr kumimoji="1" lang="en-US" altLang="ja-JP" sz="2800" b="0" i="1" smtClean="0">
                            <a:latin typeface="Cambria Math"/>
                            <a:ea typeface="Cambria Math"/>
                          </a:rPr>
                          <m:t>2</m:t>
                        </m:r>
                      </m:sup>
                    </m:sSup>
                  </m:oMath>
                </a14:m>
                <a:endParaRPr kumimoji="1" lang="en-US" altLang="ja-JP" sz="2800" b="0" i="1" dirty="0" smtClean="0">
                  <a:latin typeface="Cambria Math"/>
                  <a:ea typeface="Cambria Math"/>
                </a:endParaRPr>
              </a:p>
              <a:p>
                <a:r>
                  <a:rPr kumimoji="1" lang="en-US" altLang="ja-JP" sz="2800" b="0" dirty="0" smtClean="0">
                    <a:ea typeface="Cambria Math"/>
                  </a:rPr>
                  <a:t>LHY </a:t>
                </a:r>
                <a14:m>
                  <m:oMath xmlns:m="http://schemas.openxmlformats.org/officeDocument/2006/math">
                    <m:r>
                      <a:rPr kumimoji="1" lang="en-US" altLang="ja-JP" sz="2800" b="0" i="1" smtClean="0">
                        <a:latin typeface="Cambria Math"/>
                        <a:ea typeface="Cambria Math"/>
                      </a:rPr>
                      <m:t>∝</m:t>
                    </m:r>
                    <m:sSup>
                      <m:sSupPr>
                        <m:ctrlPr>
                          <a:rPr kumimoji="1" lang="en-US" altLang="ja-JP" sz="2800" b="0" i="1" smtClean="0">
                            <a:latin typeface="Cambria Math"/>
                            <a:ea typeface="Cambria Math"/>
                          </a:rPr>
                        </m:ctrlPr>
                      </m:sSupPr>
                      <m:e>
                        <m:r>
                          <a:rPr kumimoji="1" lang="en-US" altLang="ja-JP" sz="2800" b="0" i="1" smtClean="0">
                            <a:latin typeface="Cambria Math"/>
                            <a:ea typeface="Cambria Math"/>
                          </a:rPr>
                          <m:t>𝑛</m:t>
                        </m:r>
                      </m:e>
                      <m:sup>
                        <m:f>
                          <m:fPr>
                            <m:type m:val="lin"/>
                            <m:ctrlPr>
                              <a:rPr kumimoji="1" lang="en-US" altLang="ja-JP" sz="2800" b="0" i="1" smtClean="0">
                                <a:latin typeface="Cambria Math"/>
                                <a:ea typeface="Cambria Math"/>
                              </a:rPr>
                            </m:ctrlPr>
                          </m:fPr>
                          <m:num>
                            <m:r>
                              <a:rPr kumimoji="1" lang="en-US" altLang="ja-JP" sz="2800" b="0" i="1" smtClean="0">
                                <a:latin typeface="Cambria Math"/>
                                <a:ea typeface="Cambria Math"/>
                              </a:rPr>
                              <m:t>5</m:t>
                            </m:r>
                          </m:num>
                          <m:den>
                            <m:r>
                              <a:rPr kumimoji="1" lang="en-US" altLang="ja-JP" sz="2800" b="0" i="1" smtClean="0">
                                <a:latin typeface="Cambria Math"/>
                                <a:ea typeface="Cambria Math"/>
                              </a:rPr>
                              <m:t>2</m:t>
                            </m:r>
                          </m:den>
                        </m:f>
                      </m:sup>
                    </m:sSup>
                    <m:r>
                      <a:rPr kumimoji="1" lang="en-US" altLang="ja-JP" sz="2800" b="0" i="1" smtClean="0">
                        <a:latin typeface="Cambria Math"/>
                        <a:ea typeface="Cambria Math"/>
                      </a:rPr>
                      <m:t> </m:t>
                    </m:r>
                  </m:oMath>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53358" y="3055619"/>
                <a:ext cx="2565702" cy="980846"/>
              </a:xfrm>
              <a:prstGeom prst="rect">
                <a:avLst/>
              </a:prstGeom>
              <a:blipFill rotWithShape="1">
                <a:blip r:embed="rId5"/>
                <a:stretch>
                  <a:fillRect l="-4751" t="-5590" b="-16770"/>
                </a:stretch>
              </a:blipFill>
            </p:spPr>
            <p:txBody>
              <a:bodyPr/>
              <a:lstStyle/>
              <a:p>
                <a:r>
                  <a:rPr lang="ja-JP" altLang="en-US">
                    <a:noFill/>
                  </a:rPr>
                  <a:t> </a:t>
                </a:r>
              </a:p>
            </p:txBody>
          </p:sp>
        </mc:Fallback>
      </mc:AlternateContent>
      <p:sp>
        <p:nvSpPr>
          <p:cNvPr id="9" name="右矢印 8"/>
          <p:cNvSpPr/>
          <p:nvPr/>
        </p:nvSpPr>
        <p:spPr>
          <a:xfrm>
            <a:off x="5220072" y="3410682"/>
            <a:ext cx="6341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92572" y="3094716"/>
            <a:ext cx="1419876" cy="523220"/>
          </a:xfrm>
          <a:prstGeom prst="rect">
            <a:avLst/>
          </a:prstGeom>
          <a:noFill/>
        </p:spPr>
        <p:txBody>
          <a:bodyPr wrap="none" rtlCol="0">
            <a:spAutoFit/>
          </a:bodyPr>
          <a:lstStyle/>
          <a:p>
            <a:r>
              <a:rPr kumimoji="1" lang="en-US" altLang="ja-JP" sz="2800" dirty="0" smtClean="0"/>
              <a:t>negative</a:t>
            </a:r>
            <a:endParaRPr kumimoji="1" lang="ja-JP" altLang="en-US" sz="2800" dirty="0"/>
          </a:p>
        </p:txBody>
      </p:sp>
      <p:sp>
        <p:nvSpPr>
          <p:cNvPr id="16" name="テキスト ボックス 15"/>
          <p:cNvSpPr txBox="1"/>
          <p:nvPr/>
        </p:nvSpPr>
        <p:spPr>
          <a:xfrm>
            <a:off x="3414312" y="3576564"/>
            <a:ext cx="1324080" cy="523220"/>
          </a:xfrm>
          <a:prstGeom prst="rect">
            <a:avLst/>
          </a:prstGeom>
          <a:noFill/>
        </p:spPr>
        <p:txBody>
          <a:bodyPr wrap="none" rtlCol="0">
            <a:spAutoFit/>
          </a:bodyPr>
          <a:lstStyle/>
          <a:p>
            <a:r>
              <a:rPr kumimoji="1" lang="en-US" altLang="ja-JP" sz="2800" dirty="0" smtClean="0"/>
              <a:t>positive</a:t>
            </a:r>
            <a:endParaRPr kumimoji="1" lang="ja-JP" altLang="en-US" sz="2800" dirty="0"/>
          </a:p>
        </p:txBody>
      </p:sp>
      <p:sp>
        <p:nvSpPr>
          <p:cNvPr id="11" name="テキスト ボックス 10"/>
          <p:cNvSpPr txBox="1"/>
          <p:nvPr/>
        </p:nvSpPr>
        <p:spPr>
          <a:xfrm>
            <a:off x="5854204" y="3161065"/>
            <a:ext cx="3079689" cy="830997"/>
          </a:xfrm>
          <a:prstGeom prst="rect">
            <a:avLst/>
          </a:prstGeom>
          <a:noFill/>
        </p:spPr>
        <p:txBody>
          <a:bodyPr wrap="none" rtlCol="0">
            <a:spAutoFit/>
          </a:bodyPr>
          <a:lstStyle/>
          <a:p>
            <a:r>
              <a:rPr kumimoji="1" lang="ja-JP" altLang="en-US" sz="2400" dirty="0" smtClean="0"/>
              <a:t>二つの項が釣り合う事</a:t>
            </a:r>
            <a:endParaRPr kumimoji="1" lang="en-US" altLang="ja-JP" sz="2400" dirty="0" smtClean="0"/>
          </a:p>
          <a:p>
            <a:r>
              <a:rPr kumimoji="1" lang="ja-JP" altLang="en-US" sz="2400" dirty="0" smtClean="0"/>
              <a:t>で</a:t>
            </a:r>
            <a:r>
              <a:rPr lang="ja-JP" altLang="en-US" sz="2400" dirty="0" smtClean="0"/>
              <a:t>液滴が安定化する。</a:t>
            </a:r>
            <a:endParaRPr kumimoji="1" lang="en-US" altLang="ja-JP" sz="2400" dirty="0" smtClean="0"/>
          </a:p>
        </p:txBody>
      </p:sp>
      <p:sp>
        <p:nvSpPr>
          <p:cNvPr id="12" name="テキスト ボックス 11"/>
          <p:cNvSpPr txBox="1"/>
          <p:nvPr/>
        </p:nvSpPr>
        <p:spPr>
          <a:xfrm>
            <a:off x="379286" y="2598218"/>
            <a:ext cx="6384184" cy="369332"/>
          </a:xfrm>
          <a:prstGeom prst="rect">
            <a:avLst/>
          </a:prstGeom>
          <a:noFill/>
        </p:spPr>
        <p:txBody>
          <a:bodyPr wrap="none" rtlCol="0">
            <a:spAutoFit/>
          </a:bodyPr>
          <a:lstStyle/>
          <a:p>
            <a:r>
              <a:rPr kumimoji="1" lang="en-US" altLang="ja-JP" dirty="0" smtClean="0"/>
              <a:t>Two component BEC</a:t>
            </a:r>
            <a:r>
              <a:rPr kumimoji="1" lang="ja-JP" altLang="en-US" dirty="0" smtClean="0"/>
              <a:t>を使って粒子間の散乱長を上手く制御する。</a:t>
            </a:r>
            <a:endParaRPr kumimoji="1" lang="ja-JP" altLang="en-US" dirty="0"/>
          </a:p>
        </p:txBody>
      </p:sp>
      <p:sp>
        <p:nvSpPr>
          <p:cNvPr id="13" name="テキスト ボックス 12"/>
          <p:cNvSpPr txBox="1"/>
          <p:nvPr/>
        </p:nvSpPr>
        <p:spPr>
          <a:xfrm>
            <a:off x="2935194" y="6247250"/>
            <a:ext cx="3641318" cy="584775"/>
          </a:xfrm>
          <a:prstGeom prst="rect">
            <a:avLst/>
          </a:prstGeom>
          <a:noFill/>
        </p:spPr>
        <p:txBody>
          <a:bodyPr wrap="none" rtlCol="0">
            <a:spAutoFit/>
          </a:bodyPr>
          <a:lstStyle/>
          <a:p>
            <a:r>
              <a:rPr kumimoji="1" lang="en-US" altLang="ja-JP" sz="3200" dirty="0" smtClean="0"/>
              <a:t>“Beyond </a:t>
            </a:r>
            <a:r>
              <a:rPr kumimoji="1" lang="en-US" altLang="ja-JP" sz="3200" dirty="0" smtClean="0"/>
              <a:t>mean </a:t>
            </a:r>
            <a:r>
              <a:rPr kumimoji="1" lang="en-US" altLang="ja-JP" sz="3200" dirty="0" smtClean="0"/>
              <a:t>field”</a:t>
            </a:r>
            <a:endParaRPr kumimoji="1" lang="ja-JP" altLang="en-US" sz="3200" dirty="0"/>
          </a:p>
        </p:txBody>
      </p:sp>
    </p:spTree>
    <p:extLst>
      <p:ext uri="{BB962C8B-B14F-4D97-AF65-F5344CB8AC3E}">
        <p14:creationId xmlns:p14="http://schemas.microsoft.com/office/powerpoint/2010/main" val="582993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393" y="3501008"/>
            <a:ext cx="3269921" cy="320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185" y="0"/>
            <a:ext cx="5684118" cy="308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932136" y="4005064"/>
            <a:ext cx="2339102" cy="461665"/>
          </a:xfrm>
          <a:prstGeom prst="rect">
            <a:avLst/>
          </a:prstGeom>
          <a:noFill/>
        </p:spPr>
        <p:txBody>
          <a:bodyPr wrap="none" rtlCol="0">
            <a:spAutoFit/>
          </a:bodyPr>
          <a:lstStyle/>
          <a:p>
            <a:r>
              <a:rPr lang="ja-JP" altLang="en-US" sz="2400" dirty="0" smtClean="0"/>
              <a:t>液滴の衝突実験</a:t>
            </a:r>
            <a:endParaRPr kumimoji="1" lang="ja-JP" altLang="en-US" sz="2400" dirty="0"/>
          </a:p>
        </p:txBody>
      </p:sp>
    </p:spTree>
    <p:extLst>
      <p:ext uri="{BB962C8B-B14F-4D97-AF65-F5344CB8AC3E}">
        <p14:creationId xmlns:p14="http://schemas.microsoft.com/office/powerpoint/2010/main" val="105709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306" y="2773385"/>
            <a:ext cx="5270006" cy="330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1467" y="3030530"/>
            <a:ext cx="2334046" cy="71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851" y="3363905"/>
            <a:ext cx="3284092" cy="146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6254" y="-150083"/>
            <a:ext cx="8229600" cy="1143000"/>
          </a:xfrm>
        </p:spPr>
        <p:txBody>
          <a:bodyPr/>
          <a:lstStyle/>
          <a:p>
            <a:r>
              <a:rPr kumimoji="1" lang="ja-JP" altLang="en-US" dirty="0" smtClean="0"/>
              <a:t>小数多体系</a:t>
            </a:r>
            <a:endParaRPr kumimoji="1" lang="ja-JP" altLang="en-US" dirty="0"/>
          </a:p>
        </p:txBody>
      </p:sp>
      <p:sp>
        <p:nvSpPr>
          <p:cNvPr id="3" name="テキスト ボックス 2"/>
          <p:cNvSpPr txBox="1"/>
          <p:nvPr/>
        </p:nvSpPr>
        <p:spPr>
          <a:xfrm>
            <a:off x="154743" y="908720"/>
            <a:ext cx="2589491" cy="461665"/>
          </a:xfrm>
          <a:prstGeom prst="rect">
            <a:avLst/>
          </a:prstGeom>
          <a:noFill/>
        </p:spPr>
        <p:txBody>
          <a:bodyPr wrap="none" rtlCol="0">
            <a:spAutoFit/>
          </a:bodyPr>
          <a:lstStyle/>
          <a:p>
            <a:r>
              <a:rPr lang="en-US" altLang="ja-JP" sz="2400" dirty="0" err="1" smtClean="0"/>
              <a:t>Feshbach</a:t>
            </a:r>
            <a:r>
              <a:rPr lang="ja-JP" altLang="en-US" sz="2400" dirty="0" smtClean="0"/>
              <a:t>共鳴</a:t>
            </a:r>
            <a:r>
              <a:rPr lang="ja-JP" altLang="en-US" sz="2400" dirty="0"/>
              <a:t>近傍</a:t>
            </a:r>
            <a:endParaRPr lang="en-US" altLang="ja-JP" sz="2400" dirty="0" smtClean="0"/>
          </a:p>
        </p:txBody>
      </p:sp>
      <p:sp>
        <p:nvSpPr>
          <p:cNvPr id="6" name="テキスト ボックス 5"/>
          <p:cNvSpPr txBox="1"/>
          <p:nvPr/>
        </p:nvSpPr>
        <p:spPr>
          <a:xfrm>
            <a:off x="132586" y="1830258"/>
            <a:ext cx="4574970" cy="461665"/>
          </a:xfrm>
          <a:prstGeom prst="rect">
            <a:avLst/>
          </a:prstGeom>
          <a:noFill/>
        </p:spPr>
        <p:txBody>
          <a:bodyPr wrap="none" rtlCol="0">
            <a:spAutoFit/>
          </a:bodyPr>
          <a:lstStyle/>
          <a:p>
            <a:r>
              <a:rPr lang="en-US" altLang="ja-JP" sz="2400" dirty="0" err="1" smtClean="0"/>
              <a:t>Vitaly</a:t>
            </a:r>
            <a:r>
              <a:rPr lang="en-US" altLang="ja-JP" sz="2400" dirty="0" smtClean="0"/>
              <a:t> </a:t>
            </a:r>
            <a:r>
              <a:rPr lang="en-US" altLang="ja-JP" sz="2400" dirty="0" err="1" smtClean="0"/>
              <a:t>Efimov</a:t>
            </a:r>
            <a:r>
              <a:rPr lang="en-US" altLang="ja-JP" sz="2400" dirty="0" smtClean="0"/>
              <a:t>: 3</a:t>
            </a:r>
            <a:r>
              <a:rPr lang="ja-JP" altLang="en-US" sz="2400" dirty="0" smtClean="0"/>
              <a:t>体束縛状態の出現</a:t>
            </a:r>
            <a:endParaRPr kumimoji="1" lang="ja-JP" altLang="en-US" sz="2400" dirty="0"/>
          </a:p>
        </p:txBody>
      </p:sp>
      <p:sp>
        <p:nvSpPr>
          <p:cNvPr id="8" name="テキスト ボックス 7"/>
          <p:cNvSpPr txBox="1"/>
          <p:nvPr/>
        </p:nvSpPr>
        <p:spPr>
          <a:xfrm>
            <a:off x="4876183" y="1872002"/>
            <a:ext cx="3739293" cy="369332"/>
          </a:xfrm>
          <a:prstGeom prst="rect">
            <a:avLst/>
          </a:prstGeom>
          <a:noFill/>
        </p:spPr>
        <p:txBody>
          <a:bodyPr wrap="none" rtlCol="0">
            <a:spAutoFit/>
          </a:bodyPr>
          <a:lstStyle/>
          <a:p>
            <a:r>
              <a:rPr kumimoji="1" lang="en-US" altLang="ja-JP" dirty="0" smtClean="0"/>
              <a:t>V. </a:t>
            </a:r>
            <a:r>
              <a:rPr kumimoji="1" lang="en-US" altLang="ja-JP" dirty="0" err="1" smtClean="0"/>
              <a:t>Efimov</a:t>
            </a:r>
            <a:r>
              <a:rPr kumimoji="1" lang="en-US" altLang="ja-JP" dirty="0" smtClean="0"/>
              <a:t>, Phys. </a:t>
            </a:r>
            <a:r>
              <a:rPr kumimoji="1" lang="en-US" altLang="ja-JP" dirty="0" err="1" smtClean="0"/>
              <a:t>Lett</a:t>
            </a:r>
            <a:r>
              <a:rPr kumimoji="1" lang="en-US" altLang="ja-JP" dirty="0" smtClean="0"/>
              <a:t>. B </a:t>
            </a:r>
            <a:r>
              <a:rPr kumimoji="1" lang="en-US" altLang="ja-JP" b="1" dirty="0" smtClean="0"/>
              <a:t>33</a:t>
            </a:r>
            <a:r>
              <a:rPr kumimoji="1" lang="en-US" altLang="ja-JP" dirty="0" smtClean="0"/>
              <a:t>, 563 (1970).</a:t>
            </a:r>
            <a:endParaRPr kumimoji="1" lang="ja-JP" altLang="en-US" dirty="0"/>
          </a:p>
        </p:txBody>
      </p:sp>
      <p:sp>
        <p:nvSpPr>
          <p:cNvPr id="4" name="テキスト ボックス 3"/>
          <p:cNvSpPr txBox="1"/>
          <p:nvPr/>
        </p:nvSpPr>
        <p:spPr>
          <a:xfrm>
            <a:off x="327629" y="1419197"/>
            <a:ext cx="6045245" cy="400110"/>
          </a:xfrm>
          <a:prstGeom prst="rect">
            <a:avLst/>
          </a:prstGeom>
          <a:noFill/>
        </p:spPr>
        <p:txBody>
          <a:bodyPr wrap="none" rtlCol="0">
            <a:spAutoFit/>
          </a:bodyPr>
          <a:lstStyle/>
          <a:p>
            <a:r>
              <a:rPr kumimoji="1" lang="ja-JP" altLang="en-US" sz="2000" dirty="0" smtClean="0"/>
              <a:t>原子状態と分子（二体）状態が断熱的に接続している。</a:t>
            </a:r>
            <a:endParaRPr kumimoji="1" lang="ja-JP" altLang="en-US" sz="2000" dirty="0"/>
          </a:p>
        </p:txBody>
      </p:sp>
      <p:sp>
        <p:nvSpPr>
          <p:cNvPr id="12" name="下カーブ矢印 11"/>
          <p:cNvSpPr/>
          <p:nvPr/>
        </p:nvSpPr>
        <p:spPr>
          <a:xfrm rot="5400000" flipH="1">
            <a:off x="4683059" y="4044529"/>
            <a:ext cx="720080" cy="299008"/>
          </a:xfrm>
          <a:prstGeom prst="curved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下カーブ矢印 14"/>
          <p:cNvSpPr/>
          <p:nvPr/>
        </p:nvSpPr>
        <p:spPr>
          <a:xfrm rot="5400000" flipH="1">
            <a:off x="4836582" y="3455246"/>
            <a:ext cx="397892" cy="299008"/>
          </a:xfrm>
          <a:prstGeom prst="curved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1309264" y="5812987"/>
            <a:ext cx="6766596" cy="523220"/>
          </a:xfrm>
          <a:prstGeom prst="rect">
            <a:avLst/>
          </a:prstGeom>
          <a:noFill/>
        </p:spPr>
        <p:txBody>
          <a:bodyPr wrap="none" rtlCol="0">
            <a:spAutoFit/>
          </a:bodyPr>
          <a:lstStyle/>
          <a:p>
            <a:r>
              <a:rPr lang="ja-JP" altLang="en-US" sz="2800" dirty="0" smtClean="0"/>
              <a:t>共鳴点で無限に三体束縛状態が存在する。</a:t>
            </a:r>
            <a:endParaRPr kumimoji="1" lang="ja-JP" altLang="en-US" sz="2800" dirty="0"/>
          </a:p>
        </p:txBody>
      </p:sp>
      <p:sp>
        <p:nvSpPr>
          <p:cNvPr id="21" name="テキスト ボックス 20"/>
          <p:cNvSpPr txBox="1"/>
          <p:nvPr/>
        </p:nvSpPr>
        <p:spPr>
          <a:xfrm>
            <a:off x="1639251" y="4347518"/>
            <a:ext cx="364202" cy="461665"/>
          </a:xfrm>
          <a:prstGeom prst="rect">
            <a:avLst/>
          </a:prstGeom>
          <a:noFill/>
        </p:spPr>
        <p:txBody>
          <a:bodyPr wrap="none" rtlCol="0">
            <a:spAutoFit/>
          </a:bodyPr>
          <a:lstStyle/>
          <a:p>
            <a:r>
              <a:rPr kumimoji="1" lang="en-US" altLang="ja-JP" sz="2400" dirty="0" smtClean="0"/>
              <a:t>+</a:t>
            </a:r>
            <a:endParaRPr kumimoji="1" lang="ja-JP" altLang="en-US" sz="2400" dirty="0"/>
          </a:p>
        </p:txBody>
      </p:sp>
      <p:grpSp>
        <p:nvGrpSpPr>
          <p:cNvPr id="27" name="グループ化 26"/>
          <p:cNvGrpSpPr/>
          <p:nvPr/>
        </p:nvGrpSpPr>
        <p:grpSpPr>
          <a:xfrm>
            <a:off x="2035111" y="4416936"/>
            <a:ext cx="452786" cy="322830"/>
            <a:chOff x="1403648" y="4873580"/>
            <a:chExt cx="452786" cy="322830"/>
          </a:xfrm>
        </p:grpSpPr>
        <p:cxnSp>
          <p:nvCxnSpPr>
            <p:cNvPr id="18" name="直線コネクタ 17"/>
            <p:cNvCxnSpPr/>
            <p:nvPr/>
          </p:nvCxnSpPr>
          <p:spPr>
            <a:xfrm flipV="1">
              <a:off x="1493648" y="4983653"/>
              <a:ext cx="272786" cy="12275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1676434" y="4873580"/>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403648" y="5016410"/>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円/楕円 32"/>
          <p:cNvSpPr/>
          <p:nvPr/>
        </p:nvSpPr>
        <p:spPr>
          <a:xfrm>
            <a:off x="1233871" y="4464073"/>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677" name="グループ化 28676"/>
          <p:cNvGrpSpPr/>
          <p:nvPr/>
        </p:nvGrpSpPr>
        <p:grpSpPr>
          <a:xfrm>
            <a:off x="5310623" y="4460751"/>
            <a:ext cx="394890" cy="402660"/>
            <a:chOff x="5222109" y="4745811"/>
            <a:chExt cx="394890" cy="402660"/>
          </a:xfrm>
        </p:grpSpPr>
        <p:cxnSp>
          <p:nvCxnSpPr>
            <p:cNvPr id="40" name="直線コネクタ 39"/>
            <p:cNvCxnSpPr>
              <a:endCxn id="37" idx="4"/>
            </p:cNvCxnSpPr>
            <p:nvPr/>
          </p:nvCxnSpPr>
          <p:spPr>
            <a:xfrm flipV="1">
              <a:off x="5312109" y="4925811"/>
              <a:ext cx="10946" cy="12618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350744" y="4925811"/>
              <a:ext cx="152490" cy="1459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flipV="1">
              <a:off x="5285464" y="4821401"/>
              <a:ext cx="303070" cy="1557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5436999" y="48634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233055" y="47458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222109" y="496847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5214046" y="3569752"/>
            <a:ext cx="625906" cy="618576"/>
            <a:chOff x="5233055" y="4745811"/>
            <a:chExt cx="625906" cy="618576"/>
          </a:xfrm>
        </p:grpSpPr>
        <p:cxnSp>
          <p:nvCxnSpPr>
            <p:cNvPr id="51" name="直線コネクタ 50"/>
            <p:cNvCxnSpPr>
              <a:stCxn id="56" idx="4"/>
              <a:endCxn id="55" idx="4"/>
            </p:cNvCxnSpPr>
            <p:nvPr/>
          </p:nvCxnSpPr>
          <p:spPr>
            <a:xfrm flipH="1" flipV="1">
              <a:off x="5323055" y="4925811"/>
              <a:ext cx="38692" cy="43857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54" idx="3"/>
            </p:cNvCxnSpPr>
            <p:nvPr/>
          </p:nvCxnSpPr>
          <p:spPr>
            <a:xfrm flipV="1">
              <a:off x="5420514" y="5043467"/>
              <a:ext cx="284807" cy="25451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54" idx="5"/>
            </p:cNvCxnSpPr>
            <p:nvPr/>
          </p:nvCxnSpPr>
          <p:spPr>
            <a:xfrm flipH="1" flipV="1">
              <a:off x="5345224" y="4790764"/>
              <a:ext cx="487377" cy="25270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5678961" y="488982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5233055" y="47458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5271747" y="5184387"/>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p:cNvSpPr/>
          <p:nvPr/>
        </p:nvSpPr>
        <p:spPr>
          <a:xfrm>
            <a:off x="6138007" y="2448352"/>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565829" y="263424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352656" y="2863305"/>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4637297" y="4581128"/>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628898" y="3789040"/>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644008" y="3528231"/>
            <a:ext cx="21602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0" name="オブジェクト 9"/>
          <p:cNvGraphicFramePr>
            <a:graphicFrameLocks noChangeAspect="1"/>
          </p:cNvGraphicFramePr>
          <p:nvPr>
            <p:extLst>
              <p:ext uri="{D42A27DB-BD31-4B8C-83A1-F6EECF244321}">
                <p14:modId xmlns:p14="http://schemas.microsoft.com/office/powerpoint/2010/main" val="2499426356"/>
              </p:ext>
            </p:extLst>
          </p:nvPr>
        </p:nvGraphicFramePr>
        <p:xfrm>
          <a:off x="6144076" y="4367442"/>
          <a:ext cx="2015834" cy="1054436"/>
        </p:xfrm>
        <a:graphic>
          <a:graphicData uri="http://schemas.openxmlformats.org/presentationml/2006/ole">
            <mc:AlternateContent xmlns:mc="http://schemas.openxmlformats.org/markup-compatibility/2006">
              <mc:Choice xmlns:v="urn:schemas-microsoft-com:vml" Requires="v">
                <p:oleObj spid="_x0000_s4146" name="数式" r:id="rId7" imgW="825480" imgH="431640" progId="Equation.3">
                  <p:embed/>
                </p:oleObj>
              </mc:Choice>
              <mc:Fallback>
                <p:oleObj name="数式" r:id="rId7" imgW="825480" imgH="431640" progId="Equation.3">
                  <p:embed/>
                  <p:pic>
                    <p:nvPicPr>
                      <p:cNvPr id="0" name=""/>
                      <p:cNvPicPr/>
                      <p:nvPr/>
                    </p:nvPicPr>
                    <p:blipFill>
                      <a:blip r:embed="rId8"/>
                      <a:stretch>
                        <a:fillRect/>
                      </a:stretch>
                    </p:blipFill>
                    <p:spPr>
                      <a:xfrm>
                        <a:off x="6144076" y="4367442"/>
                        <a:ext cx="2015834" cy="1054436"/>
                      </a:xfrm>
                      <a:prstGeom prst="rect">
                        <a:avLst/>
                      </a:prstGeom>
                    </p:spPr>
                  </p:pic>
                </p:oleObj>
              </mc:Fallback>
            </mc:AlternateContent>
          </a:graphicData>
        </a:graphic>
      </p:graphicFrame>
      <p:sp>
        <p:nvSpPr>
          <p:cNvPr id="28" name="左カーブ矢印 27"/>
          <p:cNvSpPr/>
          <p:nvPr/>
        </p:nvSpPr>
        <p:spPr>
          <a:xfrm rot="16200000" flipV="1">
            <a:off x="5505652" y="2250518"/>
            <a:ext cx="432048" cy="695397"/>
          </a:xfrm>
          <a:prstGeom prst="curvedLef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左カーブ矢印 56"/>
          <p:cNvSpPr/>
          <p:nvPr/>
        </p:nvSpPr>
        <p:spPr>
          <a:xfrm rot="16200000" flipV="1">
            <a:off x="4946637" y="2379444"/>
            <a:ext cx="432048" cy="497816"/>
          </a:xfrm>
          <a:prstGeom prst="curvedLeftArrow">
            <a:avLst>
              <a:gd name="adj1" fmla="val 25000"/>
              <a:gd name="adj2" fmla="val 53441"/>
              <a:gd name="adj3" fmla="val 25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左カーブ矢印 57"/>
          <p:cNvSpPr/>
          <p:nvPr/>
        </p:nvSpPr>
        <p:spPr>
          <a:xfrm rot="16200000">
            <a:off x="3707906" y="2310186"/>
            <a:ext cx="432048" cy="576062"/>
          </a:xfrm>
          <a:prstGeom prst="curvedLeftArrow">
            <a:avLst>
              <a:gd name="adj1" fmla="val 25000"/>
              <a:gd name="adj2" fmla="val 53441"/>
              <a:gd name="adj3" fmla="val 25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左カーブ矢印 58"/>
          <p:cNvSpPr/>
          <p:nvPr/>
        </p:nvSpPr>
        <p:spPr>
          <a:xfrm rot="16200000">
            <a:off x="2857812" y="2195064"/>
            <a:ext cx="432048" cy="806305"/>
          </a:xfrm>
          <a:prstGeom prst="curvedLeftArrow">
            <a:avLst>
              <a:gd name="adj1" fmla="val 25000"/>
              <a:gd name="adj2" fmla="val 53441"/>
              <a:gd name="adj3" fmla="val 25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4189657378"/>
              </p:ext>
            </p:extLst>
          </p:nvPr>
        </p:nvGraphicFramePr>
        <p:xfrm>
          <a:off x="4192588" y="4703763"/>
          <a:ext cx="587375" cy="504825"/>
        </p:xfrm>
        <a:graphic>
          <a:graphicData uri="http://schemas.openxmlformats.org/presentationml/2006/ole">
            <mc:AlternateContent xmlns:mc="http://schemas.openxmlformats.org/markup-compatibility/2006">
              <mc:Choice xmlns:v="urn:schemas-microsoft-com:vml" Requires="v">
                <p:oleObj spid="_x0000_s4147" name="数式" r:id="rId9" imgW="266400" imgH="228600" progId="Equation.3">
                  <p:embed/>
                </p:oleObj>
              </mc:Choice>
              <mc:Fallback>
                <p:oleObj name="数式" r:id="rId9" imgW="266400" imgH="228600" progId="Equation.3">
                  <p:embed/>
                  <p:pic>
                    <p:nvPicPr>
                      <p:cNvPr id="0" name=""/>
                      <p:cNvPicPr/>
                      <p:nvPr/>
                    </p:nvPicPr>
                    <p:blipFill>
                      <a:blip r:embed="rId10"/>
                      <a:stretch>
                        <a:fillRect/>
                      </a:stretch>
                    </p:blipFill>
                    <p:spPr>
                      <a:xfrm>
                        <a:off x="4192588" y="4703763"/>
                        <a:ext cx="587375" cy="504825"/>
                      </a:xfrm>
                      <a:prstGeom prst="rect">
                        <a:avLst/>
                      </a:prstGeom>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212779715"/>
              </p:ext>
            </p:extLst>
          </p:nvPr>
        </p:nvGraphicFramePr>
        <p:xfrm>
          <a:off x="4238625" y="3846513"/>
          <a:ext cx="531813" cy="503237"/>
        </p:xfrm>
        <a:graphic>
          <a:graphicData uri="http://schemas.openxmlformats.org/presentationml/2006/ole">
            <mc:AlternateContent xmlns:mc="http://schemas.openxmlformats.org/markup-compatibility/2006">
              <mc:Choice xmlns:v="urn:schemas-microsoft-com:vml" Requires="v">
                <p:oleObj spid="_x0000_s4148" name="数式" r:id="rId11" imgW="241200" imgH="228600" progId="Equation.3">
                  <p:embed/>
                </p:oleObj>
              </mc:Choice>
              <mc:Fallback>
                <p:oleObj name="数式" r:id="rId11" imgW="241200" imgH="228600" progId="Equation.3">
                  <p:embed/>
                  <p:pic>
                    <p:nvPicPr>
                      <p:cNvPr id="0" name=""/>
                      <p:cNvPicPr>
                        <a:picLocks noChangeAspect="1" noChangeArrowheads="1"/>
                      </p:cNvPicPr>
                      <p:nvPr/>
                    </p:nvPicPr>
                    <p:blipFill>
                      <a:blip r:embed="rId12"/>
                      <a:srcRect/>
                      <a:stretch>
                        <a:fillRect/>
                      </a:stretch>
                    </p:blipFill>
                    <p:spPr bwMode="auto">
                      <a:xfrm>
                        <a:off x="4238625" y="3846513"/>
                        <a:ext cx="5318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テキスト ボックス 30"/>
          <p:cNvSpPr txBox="1"/>
          <p:nvPr/>
        </p:nvSpPr>
        <p:spPr>
          <a:xfrm>
            <a:off x="2566025" y="6328016"/>
            <a:ext cx="4200189" cy="523220"/>
          </a:xfrm>
          <a:prstGeom prst="rect">
            <a:avLst/>
          </a:prstGeom>
          <a:noFill/>
        </p:spPr>
        <p:txBody>
          <a:bodyPr wrap="none" rtlCol="0">
            <a:spAutoFit/>
          </a:bodyPr>
          <a:lstStyle/>
          <a:p>
            <a:r>
              <a:rPr lang="ja-JP" altLang="en-US" sz="2800" dirty="0" smtClean="0"/>
              <a:t>等比級数的な構造をもつ。</a:t>
            </a:r>
            <a:endParaRPr kumimoji="1" lang="ja-JP" altLang="en-US" sz="2800" dirty="0"/>
          </a:p>
        </p:txBody>
      </p:sp>
      <p:graphicFrame>
        <p:nvGraphicFramePr>
          <p:cNvPr id="28678" name="オブジェクト 28677"/>
          <p:cNvGraphicFramePr>
            <a:graphicFrameLocks noChangeAspect="1"/>
          </p:cNvGraphicFramePr>
          <p:nvPr>
            <p:extLst>
              <p:ext uri="{D42A27DB-BD31-4B8C-83A1-F6EECF244321}">
                <p14:modId xmlns:p14="http://schemas.microsoft.com/office/powerpoint/2010/main" val="2188524525"/>
              </p:ext>
            </p:extLst>
          </p:nvPr>
        </p:nvGraphicFramePr>
        <p:xfrm>
          <a:off x="5732469" y="2924686"/>
          <a:ext cx="560387" cy="504825"/>
        </p:xfrm>
        <a:graphic>
          <a:graphicData uri="http://schemas.openxmlformats.org/presentationml/2006/ole">
            <mc:AlternateContent xmlns:mc="http://schemas.openxmlformats.org/markup-compatibility/2006">
              <mc:Choice xmlns:v="urn:schemas-microsoft-com:vml" Requires="v">
                <p:oleObj spid="_x0000_s4149" name="数式" r:id="rId13" imgW="253800" imgH="228600" progId="Equation.3">
                  <p:embed/>
                </p:oleObj>
              </mc:Choice>
              <mc:Fallback>
                <p:oleObj name="数式" r:id="rId13" imgW="253800" imgH="228600" progId="Equation.3">
                  <p:embed/>
                  <p:pic>
                    <p:nvPicPr>
                      <p:cNvPr id="0" name=""/>
                      <p:cNvPicPr>
                        <a:picLocks noChangeAspect="1" noChangeArrowheads="1"/>
                      </p:cNvPicPr>
                      <p:nvPr/>
                    </p:nvPicPr>
                    <p:blipFill>
                      <a:blip r:embed="rId14"/>
                      <a:srcRect/>
                      <a:stretch>
                        <a:fillRect/>
                      </a:stretch>
                    </p:blipFill>
                    <p:spPr bwMode="auto">
                      <a:xfrm>
                        <a:off x="5732469" y="2924686"/>
                        <a:ext cx="560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9" name="オブジェクト 28678"/>
          <p:cNvGraphicFramePr>
            <a:graphicFrameLocks noChangeAspect="1"/>
          </p:cNvGraphicFramePr>
          <p:nvPr>
            <p:extLst>
              <p:ext uri="{D42A27DB-BD31-4B8C-83A1-F6EECF244321}">
                <p14:modId xmlns:p14="http://schemas.microsoft.com/office/powerpoint/2010/main" val="1692139568"/>
              </p:ext>
            </p:extLst>
          </p:nvPr>
        </p:nvGraphicFramePr>
        <p:xfrm>
          <a:off x="5107823" y="2900979"/>
          <a:ext cx="531813" cy="504825"/>
        </p:xfrm>
        <a:graphic>
          <a:graphicData uri="http://schemas.openxmlformats.org/presentationml/2006/ole">
            <mc:AlternateContent xmlns:mc="http://schemas.openxmlformats.org/markup-compatibility/2006">
              <mc:Choice xmlns:v="urn:schemas-microsoft-com:vml" Requires="v">
                <p:oleObj spid="_x0000_s4150" name="数式" r:id="rId15" imgW="241200" imgH="228600" progId="Equation.3">
                  <p:embed/>
                </p:oleObj>
              </mc:Choice>
              <mc:Fallback>
                <p:oleObj name="数式" r:id="rId15" imgW="241200" imgH="228600" progId="Equation.3">
                  <p:embed/>
                  <p:pic>
                    <p:nvPicPr>
                      <p:cNvPr id="0" name=""/>
                      <p:cNvPicPr>
                        <a:picLocks noChangeAspect="1" noChangeArrowheads="1"/>
                      </p:cNvPicPr>
                      <p:nvPr/>
                    </p:nvPicPr>
                    <p:blipFill>
                      <a:blip r:embed="rId16"/>
                      <a:srcRect/>
                      <a:stretch>
                        <a:fillRect/>
                      </a:stretch>
                    </p:blipFill>
                    <p:spPr bwMode="auto">
                      <a:xfrm>
                        <a:off x="5107823" y="2900979"/>
                        <a:ext cx="531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0" name="オブジェクト 28679"/>
          <p:cNvGraphicFramePr>
            <a:graphicFrameLocks noChangeAspect="1"/>
          </p:cNvGraphicFramePr>
          <p:nvPr>
            <p:extLst>
              <p:ext uri="{D42A27DB-BD31-4B8C-83A1-F6EECF244321}">
                <p14:modId xmlns:p14="http://schemas.microsoft.com/office/powerpoint/2010/main" val="4184091842"/>
              </p:ext>
            </p:extLst>
          </p:nvPr>
        </p:nvGraphicFramePr>
        <p:xfrm>
          <a:off x="3350251" y="2885316"/>
          <a:ext cx="531813" cy="504825"/>
        </p:xfrm>
        <a:graphic>
          <a:graphicData uri="http://schemas.openxmlformats.org/presentationml/2006/ole">
            <mc:AlternateContent xmlns:mc="http://schemas.openxmlformats.org/markup-compatibility/2006">
              <mc:Choice xmlns:v="urn:schemas-microsoft-com:vml" Requires="v">
                <p:oleObj spid="_x0000_s4151" name="数式" r:id="rId17" imgW="241200" imgH="228600" progId="Equation.3">
                  <p:embed/>
                </p:oleObj>
              </mc:Choice>
              <mc:Fallback>
                <p:oleObj name="数式" r:id="rId17" imgW="241200" imgH="228600" progId="Equation.3">
                  <p:embed/>
                  <p:pic>
                    <p:nvPicPr>
                      <p:cNvPr id="0" name=""/>
                      <p:cNvPicPr>
                        <a:picLocks noChangeAspect="1" noChangeArrowheads="1"/>
                      </p:cNvPicPr>
                      <p:nvPr/>
                    </p:nvPicPr>
                    <p:blipFill>
                      <a:blip r:embed="rId18"/>
                      <a:srcRect/>
                      <a:stretch>
                        <a:fillRect/>
                      </a:stretch>
                    </p:blipFill>
                    <p:spPr bwMode="auto">
                      <a:xfrm>
                        <a:off x="3350251" y="2885316"/>
                        <a:ext cx="531813" cy="504825"/>
                      </a:xfrm>
                      <a:prstGeom prst="rect">
                        <a:avLst/>
                      </a:prstGeom>
                      <a:noFill/>
                      <a:ln>
                        <a:noFill/>
                      </a:ln>
                    </p:spPr>
                  </p:pic>
                </p:oleObj>
              </mc:Fallback>
            </mc:AlternateContent>
          </a:graphicData>
        </a:graphic>
      </p:graphicFrame>
      <p:graphicFrame>
        <p:nvGraphicFramePr>
          <p:cNvPr id="28681" name="オブジェクト 28680"/>
          <p:cNvGraphicFramePr>
            <a:graphicFrameLocks noChangeAspect="1"/>
          </p:cNvGraphicFramePr>
          <p:nvPr>
            <p:extLst>
              <p:ext uri="{D42A27DB-BD31-4B8C-83A1-F6EECF244321}">
                <p14:modId xmlns:p14="http://schemas.microsoft.com/office/powerpoint/2010/main" val="2276190150"/>
              </p:ext>
            </p:extLst>
          </p:nvPr>
        </p:nvGraphicFramePr>
        <p:xfrm>
          <a:off x="2513164" y="2859080"/>
          <a:ext cx="560387" cy="504825"/>
        </p:xfrm>
        <a:graphic>
          <a:graphicData uri="http://schemas.openxmlformats.org/presentationml/2006/ole">
            <mc:AlternateContent xmlns:mc="http://schemas.openxmlformats.org/markup-compatibility/2006">
              <mc:Choice xmlns:v="urn:schemas-microsoft-com:vml" Requires="v">
                <p:oleObj spid="_x0000_s4152" name="数式" r:id="rId19" imgW="253800" imgH="228600" progId="Equation.3">
                  <p:embed/>
                </p:oleObj>
              </mc:Choice>
              <mc:Fallback>
                <p:oleObj name="数式" r:id="rId19" imgW="253800" imgH="228600" progId="Equation.3">
                  <p:embed/>
                  <p:pic>
                    <p:nvPicPr>
                      <p:cNvPr id="0" name=""/>
                      <p:cNvPicPr>
                        <a:picLocks noChangeAspect="1" noChangeArrowheads="1"/>
                      </p:cNvPicPr>
                      <p:nvPr/>
                    </p:nvPicPr>
                    <p:blipFill>
                      <a:blip r:embed="rId20"/>
                      <a:srcRect/>
                      <a:stretch>
                        <a:fillRect/>
                      </a:stretch>
                    </p:blipFill>
                    <p:spPr bwMode="auto">
                      <a:xfrm>
                        <a:off x="2513164" y="2859080"/>
                        <a:ext cx="560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2" name="オブジェクト 28681"/>
          <p:cNvGraphicFramePr>
            <a:graphicFrameLocks noChangeAspect="1"/>
          </p:cNvGraphicFramePr>
          <p:nvPr>
            <p:extLst>
              <p:ext uri="{D42A27DB-BD31-4B8C-83A1-F6EECF244321}">
                <p14:modId xmlns:p14="http://schemas.microsoft.com/office/powerpoint/2010/main" val="2324559903"/>
              </p:ext>
            </p:extLst>
          </p:nvPr>
        </p:nvGraphicFramePr>
        <p:xfrm>
          <a:off x="6948264" y="2457541"/>
          <a:ext cx="1966913" cy="533400"/>
        </p:xfrm>
        <a:graphic>
          <a:graphicData uri="http://schemas.openxmlformats.org/presentationml/2006/ole">
            <mc:AlternateContent xmlns:mc="http://schemas.openxmlformats.org/markup-compatibility/2006">
              <mc:Choice xmlns:v="urn:schemas-microsoft-com:vml" Requires="v">
                <p:oleObj spid="_x0000_s4153" name="数式" r:id="rId21" imgW="749160" imgH="203040" progId="Equation.3">
                  <p:embed/>
                </p:oleObj>
              </mc:Choice>
              <mc:Fallback>
                <p:oleObj name="数式" r:id="rId21" imgW="749160" imgH="203040" progId="Equation.3">
                  <p:embed/>
                  <p:pic>
                    <p:nvPicPr>
                      <p:cNvPr id="0" name=""/>
                      <p:cNvPicPr>
                        <a:picLocks noChangeAspect="1" noChangeArrowheads="1"/>
                      </p:cNvPicPr>
                      <p:nvPr/>
                    </p:nvPicPr>
                    <p:blipFill>
                      <a:blip r:embed="rId22"/>
                      <a:srcRect/>
                      <a:stretch>
                        <a:fillRect/>
                      </a:stretch>
                    </p:blipFill>
                    <p:spPr bwMode="auto">
                      <a:xfrm>
                        <a:off x="6948264" y="2457541"/>
                        <a:ext cx="1966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8684" name="直線コネクタ 28683"/>
          <p:cNvCxnSpPr/>
          <p:nvPr/>
        </p:nvCxnSpPr>
        <p:spPr>
          <a:xfrm>
            <a:off x="2674851" y="3394840"/>
            <a:ext cx="0" cy="143061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635899" y="3355705"/>
            <a:ext cx="0" cy="47828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067944" y="3355705"/>
            <a:ext cx="0" cy="214047"/>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right)">
                                      <p:cBhvr>
                                        <p:cTn id="7" dur="500"/>
                                        <p:tgtEl>
                                          <p:spTgt spid="809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nodeType="withEffect">
                                  <p:stCondLst>
                                    <p:cond delay="0"/>
                                  </p:stCondLst>
                                  <p:childTnLst>
                                    <p:animEffect transition="out" filter="fade">
                                      <p:cBhvr>
                                        <p:cTn id="26" dur="500"/>
                                        <p:tgtEl>
                                          <p:spTgt spid="80901"/>
                                        </p:tgtEl>
                                      </p:cBhvr>
                                    </p:animEffect>
                                    <p:set>
                                      <p:cBhvr>
                                        <p:cTn id="27" dur="1" fill="hold">
                                          <p:stCondLst>
                                            <p:cond delay="499"/>
                                          </p:stCondLst>
                                        </p:cTn>
                                        <p:tgtEl>
                                          <p:spTgt spid="8090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8677"/>
                                        </p:tgtEl>
                                        <p:attrNameLst>
                                          <p:attrName>style.visibility</p:attrName>
                                        </p:attrNameLst>
                                      </p:cBhvr>
                                      <p:to>
                                        <p:strVal val="visible"/>
                                      </p:to>
                                    </p:set>
                                    <p:animEffect transition="in" filter="fade">
                                      <p:cBhvr>
                                        <p:cTn id="41" dur="500"/>
                                        <p:tgtEl>
                                          <p:spTgt spid="28677"/>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nodeType="clickEffect">
                                  <p:stCondLst>
                                    <p:cond delay="0"/>
                                  </p:stCondLst>
                                  <p:childTnLst>
                                    <p:set>
                                      <p:cBhvr>
                                        <p:cTn id="70" dur="1" fill="hold">
                                          <p:stCondLst>
                                            <p:cond delay="0"/>
                                          </p:stCondLst>
                                        </p:cTn>
                                        <p:tgtEl>
                                          <p:spTgt spid="80899"/>
                                        </p:tgtEl>
                                        <p:attrNameLst>
                                          <p:attrName>style.visibility</p:attrName>
                                        </p:attrNameLst>
                                      </p:cBhvr>
                                      <p:to>
                                        <p:strVal val="visible"/>
                                      </p:to>
                                    </p:set>
                                    <p:animEffect transition="in" filter="barn(outVertical)">
                                      <p:cBhvr>
                                        <p:cTn id="71" dur="500"/>
                                        <p:tgtEl>
                                          <p:spTgt spid="8089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8678"/>
                                        </p:tgtEl>
                                        <p:attrNameLst>
                                          <p:attrName>style.visibility</p:attrName>
                                        </p:attrNameLst>
                                      </p:cBhvr>
                                      <p:to>
                                        <p:strVal val="visible"/>
                                      </p:to>
                                    </p:set>
                                    <p:animEffect transition="in" filter="fade">
                                      <p:cBhvr>
                                        <p:cTn id="76" dur="500"/>
                                        <p:tgtEl>
                                          <p:spTgt spid="28678"/>
                                        </p:tgtEl>
                                      </p:cBhvr>
                                    </p:animEffect>
                                  </p:childTnLst>
                                </p:cTn>
                              </p:par>
                              <p:par>
                                <p:cTn id="77" presetID="10" presetClass="entr" presetSubtype="0" fill="hold" nodeType="withEffect">
                                  <p:stCondLst>
                                    <p:cond delay="0"/>
                                  </p:stCondLst>
                                  <p:childTnLst>
                                    <p:set>
                                      <p:cBhvr>
                                        <p:cTn id="78" dur="1" fill="hold">
                                          <p:stCondLst>
                                            <p:cond delay="0"/>
                                          </p:stCondLst>
                                        </p:cTn>
                                        <p:tgtEl>
                                          <p:spTgt spid="28679"/>
                                        </p:tgtEl>
                                        <p:attrNameLst>
                                          <p:attrName>style.visibility</p:attrName>
                                        </p:attrNameLst>
                                      </p:cBhvr>
                                      <p:to>
                                        <p:strVal val="visible"/>
                                      </p:to>
                                    </p:set>
                                    <p:animEffect transition="in" filter="fade">
                                      <p:cBhvr>
                                        <p:cTn id="79" dur="500"/>
                                        <p:tgtEl>
                                          <p:spTgt spid="28679"/>
                                        </p:tgtEl>
                                      </p:cBhvr>
                                    </p:animEffect>
                                  </p:childTnLst>
                                </p:cTn>
                              </p:par>
                              <p:par>
                                <p:cTn id="80" presetID="10" presetClass="entr" presetSubtype="0" fill="hold" nodeType="withEffect">
                                  <p:stCondLst>
                                    <p:cond delay="0"/>
                                  </p:stCondLst>
                                  <p:childTnLst>
                                    <p:set>
                                      <p:cBhvr>
                                        <p:cTn id="81" dur="1" fill="hold">
                                          <p:stCondLst>
                                            <p:cond delay="0"/>
                                          </p:stCondLst>
                                        </p:cTn>
                                        <p:tgtEl>
                                          <p:spTgt spid="28680"/>
                                        </p:tgtEl>
                                        <p:attrNameLst>
                                          <p:attrName>style.visibility</p:attrName>
                                        </p:attrNameLst>
                                      </p:cBhvr>
                                      <p:to>
                                        <p:strVal val="visible"/>
                                      </p:to>
                                    </p:set>
                                    <p:animEffect transition="in" filter="fade">
                                      <p:cBhvr>
                                        <p:cTn id="82" dur="500"/>
                                        <p:tgtEl>
                                          <p:spTgt spid="28680"/>
                                        </p:tgtEl>
                                      </p:cBhvr>
                                    </p:animEffect>
                                  </p:childTnLst>
                                </p:cTn>
                              </p:par>
                              <p:par>
                                <p:cTn id="83" presetID="10" presetClass="entr" presetSubtype="0" fill="hold" nodeType="withEffect">
                                  <p:stCondLst>
                                    <p:cond delay="0"/>
                                  </p:stCondLst>
                                  <p:childTnLst>
                                    <p:set>
                                      <p:cBhvr>
                                        <p:cTn id="84" dur="1" fill="hold">
                                          <p:stCondLst>
                                            <p:cond delay="0"/>
                                          </p:stCondLst>
                                        </p:cTn>
                                        <p:tgtEl>
                                          <p:spTgt spid="28681"/>
                                        </p:tgtEl>
                                        <p:attrNameLst>
                                          <p:attrName>style.visibility</p:attrName>
                                        </p:attrNameLst>
                                      </p:cBhvr>
                                      <p:to>
                                        <p:strVal val="visible"/>
                                      </p:to>
                                    </p:set>
                                    <p:animEffect transition="in" filter="fade">
                                      <p:cBhvr>
                                        <p:cTn id="85" dur="500"/>
                                        <p:tgtEl>
                                          <p:spTgt spid="28681"/>
                                        </p:tgtEl>
                                      </p:cBhvr>
                                    </p:animEffect>
                                  </p:childTnLst>
                                </p:cTn>
                              </p:par>
                              <p:par>
                                <p:cTn id="86" presetID="10" presetClass="entr" presetSubtype="0" fill="hold" nodeType="withEffect">
                                  <p:stCondLst>
                                    <p:cond delay="0"/>
                                  </p:stCondLst>
                                  <p:childTnLst>
                                    <p:set>
                                      <p:cBhvr>
                                        <p:cTn id="87" dur="1" fill="hold">
                                          <p:stCondLst>
                                            <p:cond delay="0"/>
                                          </p:stCondLst>
                                        </p:cTn>
                                        <p:tgtEl>
                                          <p:spTgt spid="28684"/>
                                        </p:tgtEl>
                                        <p:attrNameLst>
                                          <p:attrName>style.visibility</p:attrName>
                                        </p:attrNameLst>
                                      </p:cBhvr>
                                      <p:to>
                                        <p:strVal val="visible"/>
                                      </p:to>
                                    </p:set>
                                    <p:animEffect transition="in" filter="fade">
                                      <p:cBhvr>
                                        <p:cTn id="88" dur="500"/>
                                        <p:tgtEl>
                                          <p:spTgt spid="28684"/>
                                        </p:tgtEl>
                                      </p:cBhvr>
                                    </p:animEffect>
                                  </p:childTnLst>
                                </p:cTn>
                              </p:par>
                              <p:par>
                                <p:cTn id="89" presetID="10"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fade">
                                      <p:cBhvr>
                                        <p:cTn id="94" dur="500"/>
                                        <p:tgtEl>
                                          <p:spTgt spid="7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8682"/>
                                        </p:tgtEl>
                                        <p:attrNameLst>
                                          <p:attrName>style.visibility</p:attrName>
                                        </p:attrNameLst>
                                      </p:cBhvr>
                                      <p:to>
                                        <p:strVal val="visible"/>
                                      </p:to>
                                    </p:set>
                                    <p:animEffect transition="in" filter="fade">
                                      <p:cBhvr>
                                        <p:cTn id="113" dur="500"/>
                                        <p:tgtEl>
                                          <p:spTgt spid="286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5" grpId="0" animBg="1"/>
      <p:bldP spid="14" grpId="0"/>
      <p:bldP spid="21" grpId="0"/>
      <p:bldP spid="33" grpId="0" animBg="1"/>
      <p:bldP spid="34" grpId="0" animBg="1"/>
      <p:bldP spid="28" grpId="0" animBg="1"/>
      <p:bldP spid="57" grpId="0" animBg="1"/>
      <p:bldP spid="58" grpId="0" animBg="1"/>
      <p:bldP spid="59" grpId="0" animBg="1"/>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43" y="2848921"/>
            <a:ext cx="3825868" cy="288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43" y="339489"/>
            <a:ext cx="3682610" cy="273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627905"/>
            <a:ext cx="3587722" cy="48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000877" y="5702763"/>
            <a:ext cx="4854214" cy="461665"/>
          </a:xfrm>
          <a:prstGeom prst="rect">
            <a:avLst/>
          </a:prstGeom>
          <a:noFill/>
        </p:spPr>
        <p:txBody>
          <a:bodyPr wrap="none" rtlCol="0">
            <a:spAutoFit/>
          </a:bodyPr>
          <a:lstStyle/>
          <a:p>
            <a:r>
              <a:rPr kumimoji="1" lang="ja-JP" altLang="en-US" sz="2400" dirty="0" smtClean="0"/>
              <a:t>条件によって合体もしくは分離する。</a:t>
            </a:r>
            <a:endParaRPr kumimoji="1" lang="ja-JP" altLang="en-US" sz="2400" dirty="0"/>
          </a:p>
        </p:txBody>
      </p:sp>
      <p:sp>
        <p:nvSpPr>
          <p:cNvPr id="2" name="テキスト ボックス 1"/>
          <p:cNvSpPr txBox="1"/>
          <p:nvPr/>
        </p:nvSpPr>
        <p:spPr>
          <a:xfrm>
            <a:off x="1475656" y="6173421"/>
            <a:ext cx="6274475" cy="369332"/>
          </a:xfrm>
          <a:prstGeom prst="rect">
            <a:avLst/>
          </a:prstGeom>
          <a:noFill/>
        </p:spPr>
        <p:txBody>
          <a:bodyPr wrap="none" rtlCol="0">
            <a:spAutoFit/>
          </a:bodyPr>
          <a:lstStyle/>
          <a:p>
            <a:r>
              <a:rPr lang="ja-JP" altLang="en-US" dirty="0" smtClean="0"/>
              <a:t>今後どういう実験が可能か？どういうことをやったら面白いか？</a:t>
            </a:r>
            <a:endParaRPr kumimoji="1" lang="ja-JP" altLang="en-US" dirty="0"/>
          </a:p>
        </p:txBody>
      </p:sp>
    </p:spTree>
    <p:extLst>
      <p:ext uri="{BB962C8B-B14F-4D97-AF65-F5344CB8AC3E}">
        <p14:creationId xmlns:p14="http://schemas.microsoft.com/office/powerpoint/2010/main" val="67528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Efimov</a:t>
            </a:r>
            <a:r>
              <a:rPr kumimoji="1" lang="ja-JP" altLang="en-US" dirty="0" smtClean="0"/>
              <a:t>状態の観測</a:t>
            </a:r>
            <a:endParaRPr kumimoji="1" lang="ja-JP" altLang="en-US"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68960"/>
            <a:ext cx="4695105" cy="342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66" y="3753947"/>
            <a:ext cx="3677992" cy="23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2890472" y="4367633"/>
            <a:ext cx="394890" cy="402660"/>
            <a:chOff x="5222109" y="4745811"/>
            <a:chExt cx="394890" cy="402660"/>
          </a:xfrm>
        </p:grpSpPr>
        <p:cxnSp>
          <p:nvCxnSpPr>
            <p:cNvPr id="13" name="直線コネクタ 12"/>
            <p:cNvCxnSpPr>
              <a:endCxn id="17" idx="4"/>
            </p:cNvCxnSpPr>
            <p:nvPr/>
          </p:nvCxnSpPr>
          <p:spPr>
            <a:xfrm flipV="1">
              <a:off x="5312109" y="4925811"/>
              <a:ext cx="10946" cy="12618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50744" y="4925811"/>
              <a:ext cx="152490" cy="1459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5285464" y="4821401"/>
              <a:ext cx="303070" cy="1557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5436999" y="48634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233055" y="474581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222109" y="4968471"/>
              <a:ext cx="180000" cy="18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342658" y="1113422"/>
            <a:ext cx="6319359" cy="400110"/>
          </a:xfrm>
          <a:prstGeom prst="rect">
            <a:avLst/>
          </a:prstGeom>
          <a:noFill/>
        </p:spPr>
        <p:txBody>
          <a:bodyPr wrap="none" rtlCol="0">
            <a:spAutoFit/>
          </a:bodyPr>
          <a:lstStyle/>
          <a:p>
            <a:r>
              <a:rPr kumimoji="1" lang="en-US" altLang="ja-JP" sz="2000" dirty="0" smtClean="0"/>
              <a:t>133Cs</a:t>
            </a:r>
            <a:r>
              <a:rPr kumimoji="1" lang="ja-JP" altLang="en-US" sz="2000" dirty="0" smtClean="0"/>
              <a:t>の実験において初めて</a:t>
            </a:r>
            <a:r>
              <a:rPr kumimoji="1" lang="en-US" altLang="ja-JP" sz="2000" dirty="0" err="1" smtClean="0"/>
              <a:t>Efimov</a:t>
            </a:r>
            <a:r>
              <a:rPr kumimoji="1" lang="ja-JP" altLang="en-US" sz="2000" dirty="0" smtClean="0"/>
              <a:t>状態が観測された。</a:t>
            </a:r>
            <a:endParaRPr kumimoji="1" lang="ja-JP" altLang="en-US" sz="2000" dirty="0"/>
          </a:p>
        </p:txBody>
      </p:sp>
      <p:sp>
        <p:nvSpPr>
          <p:cNvPr id="27" name="テキスト ボックス 26"/>
          <p:cNvSpPr txBox="1"/>
          <p:nvPr/>
        </p:nvSpPr>
        <p:spPr>
          <a:xfrm>
            <a:off x="2672176" y="3753947"/>
            <a:ext cx="389850" cy="369332"/>
          </a:xfrm>
          <a:prstGeom prst="rect">
            <a:avLst/>
          </a:prstGeom>
          <a:noFill/>
        </p:spPr>
        <p:txBody>
          <a:bodyPr wrap="none" rtlCol="0">
            <a:spAutoFit/>
          </a:bodyPr>
          <a:lstStyle/>
          <a:p>
            <a:r>
              <a:rPr lang="en-US" altLang="ja-JP" dirty="0"/>
              <a:t>a</a:t>
            </a:r>
            <a:r>
              <a:rPr kumimoji="1" lang="en-US" altLang="ja-JP" dirty="0" smtClean="0"/>
              <a:t>-</a:t>
            </a:r>
            <a:endParaRPr kumimoji="1" lang="ja-JP" altLang="en-US" dirty="0"/>
          </a:p>
        </p:txBody>
      </p:sp>
      <p:sp>
        <p:nvSpPr>
          <p:cNvPr id="28" name="テキスト ボックス 27"/>
          <p:cNvSpPr txBox="1"/>
          <p:nvPr/>
        </p:nvSpPr>
        <p:spPr>
          <a:xfrm>
            <a:off x="448650" y="1652140"/>
            <a:ext cx="2651688" cy="400110"/>
          </a:xfrm>
          <a:prstGeom prst="rect">
            <a:avLst/>
          </a:prstGeom>
          <a:noFill/>
        </p:spPr>
        <p:txBody>
          <a:bodyPr wrap="none" rtlCol="0">
            <a:spAutoFit/>
          </a:bodyPr>
          <a:lstStyle/>
          <a:p>
            <a:r>
              <a:rPr kumimoji="1" lang="ja-JP" altLang="en-US" sz="2000" dirty="0" smtClean="0"/>
              <a:t>原子の三体ロスを測定</a:t>
            </a:r>
            <a:endParaRPr kumimoji="1" lang="ja-JP" altLang="en-US" sz="2000" dirty="0"/>
          </a:p>
        </p:txBody>
      </p:sp>
      <p:sp>
        <p:nvSpPr>
          <p:cNvPr id="29" name="屈折矢印 28"/>
          <p:cNvSpPr/>
          <p:nvPr/>
        </p:nvSpPr>
        <p:spPr>
          <a:xfrm rot="5400000">
            <a:off x="2339792" y="1957597"/>
            <a:ext cx="504056" cy="854573"/>
          </a:xfrm>
          <a:prstGeom prst="ben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219568" y="2132855"/>
            <a:ext cx="5251759" cy="646331"/>
          </a:xfrm>
          <a:prstGeom prst="rect">
            <a:avLst/>
          </a:prstGeom>
          <a:noFill/>
        </p:spPr>
        <p:txBody>
          <a:bodyPr wrap="none" rtlCol="0">
            <a:spAutoFit/>
          </a:bodyPr>
          <a:lstStyle/>
          <a:p>
            <a:r>
              <a:rPr lang="ja-JP" altLang="en-US" dirty="0" smtClean="0"/>
              <a:t>三体束縛状態と原子状態の交点でロスがエンハンス</a:t>
            </a:r>
            <a:endParaRPr lang="en-US" altLang="ja-JP" dirty="0" smtClean="0"/>
          </a:p>
          <a:p>
            <a:r>
              <a:rPr kumimoji="1" lang="ja-JP" altLang="en-US" dirty="0" smtClean="0"/>
              <a:t>される。</a:t>
            </a:r>
            <a:endParaRPr kumimoji="1" lang="ja-JP" altLang="en-US" dirty="0"/>
          </a:p>
        </p:txBody>
      </p:sp>
      <p:sp>
        <p:nvSpPr>
          <p:cNvPr id="43008" name="正方形/長方形 43007"/>
          <p:cNvSpPr/>
          <p:nvPr/>
        </p:nvSpPr>
        <p:spPr>
          <a:xfrm>
            <a:off x="4239078" y="2779186"/>
            <a:ext cx="4455130" cy="369332"/>
          </a:xfrm>
          <a:prstGeom prst="rect">
            <a:avLst/>
          </a:prstGeom>
        </p:spPr>
        <p:txBody>
          <a:bodyPr wrap="none">
            <a:spAutoFit/>
          </a:bodyPr>
          <a:lstStyle/>
          <a:p>
            <a:r>
              <a:rPr lang="en-US" altLang="ja-JP" dirty="0"/>
              <a:t>T. </a:t>
            </a:r>
            <a:r>
              <a:rPr lang="en-US" altLang="ja-JP" dirty="0" smtClean="0"/>
              <a:t>Kraemer</a:t>
            </a:r>
            <a:r>
              <a:rPr lang="ja-JP" altLang="en-US" dirty="0"/>
              <a:t> </a:t>
            </a:r>
            <a:r>
              <a:rPr lang="en-US" altLang="ja-JP" dirty="0" smtClean="0"/>
              <a:t>et al., Nature </a:t>
            </a:r>
            <a:r>
              <a:rPr lang="en-US" altLang="ja-JP" b="1" dirty="0" smtClean="0"/>
              <a:t>440</a:t>
            </a:r>
            <a:r>
              <a:rPr lang="en-US" altLang="ja-JP" dirty="0" smtClean="0"/>
              <a:t>, 315 (2006).</a:t>
            </a:r>
            <a:endParaRPr lang="ja-JP" altLang="en-US" dirty="0"/>
          </a:p>
        </p:txBody>
      </p:sp>
      <p:sp>
        <p:nvSpPr>
          <p:cNvPr id="19" name="テキスト ボックス 18"/>
          <p:cNvSpPr txBox="1"/>
          <p:nvPr/>
        </p:nvSpPr>
        <p:spPr>
          <a:xfrm>
            <a:off x="3371532" y="4287496"/>
            <a:ext cx="261610"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3" name="正方形/長方形 2"/>
          <p:cNvSpPr/>
          <p:nvPr/>
        </p:nvSpPr>
        <p:spPr>
          <a:xfrm>
            <a:off x="2591820" y="3356992"/>
            <a:ext cx="627748" cy="766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3642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585" y="-173622"/>
            <a:ext cx="8229600" cy="1143000"/>
          </a:xfrm>
        </p:spPr>
        <p:txBody>
          <a:bodyPr/>
          <a:lstStyle/>
          <a:p>
            <a:r>
              <a:rPr lang="en-US" altLang="ja-JP" dirty="0" smtClean="0"/>
              <a:t>s</a:t>
            </a:r>
            <a:r>
              <a:rPr kumimoji="1" lang="en-US" altLang="ja-JP" dirty="0" smtClean="0"/>
              <a:t>caling</a:t>
            </a:r>
            <a:r>
              <a:rPr kumimoji="1" lang="ja-JP" altLang="en-US" dirty="0" smtClean="0"/>
              <a:t>の観測</a:t>
            </a:r>
            <a:endParaRPr kumimoji="1" lang="ja-JP" alt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73969"/>
            <a:ext cx="5783136" cy="387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23528" y="955473"/>
            <a:ext cx="6412333" cy="461665"/>
          </a:xfrm>
          <a:prstGeom prst="rect">
            <a:avLst/>
          </a:prstGeom>
          <a:noFill/>
        </p:spPr>
        <p:txBody>
          <a:bodyPr wrap="none" rtlCol="0">
            <a:spAutoFit/>
          </a:bodyPr>
          <a:lstStyle/>
          <a:p>
            <a:r>
              <a:rPr kumimoji="1" lang="en-US" altLang="ja-JP" sz="2400" baseline="30000" dirty="0" smtClean="0"/>
              <a:t>39</a:t>
            </a:r>
            <a:r>
              <a:rPr kumimoji="1" lang="en-US" altLang="ja-JP" sz="2400" dirty="0" smtClean="0"/>
              <a:t>K</a:t>
            </a:r>
            <a:r>
              <a:rPr kumimoji="1" lang="ja-JP" altLang="en-US" sz="2400" dirty="0" smtClean="0"/>
              <a:t>において、</a:t>
            </a:r>
            <a:r>
              <a:rPr kumimoji="1" lang="en-US" altLang="ja-JP" sz="2400" dirty="0" err="1" smtClean="0"/>
              <a:t>Efimov</a:t>
            </a:r>
            <a:r>
              <a:rPr kumimoji="1" lang="ja-JP" altLang="en-US" sz="2400" dirty="0" smtClean="0"/>
              <a:t>状態の繰り返し構造を観測</a:t>
            </a:r>
            <a:endParaRPr kumimoji="1" lang="ja-JP" altLang="en-US" sz="2400" dirty="0"/>
          </a:p>
        </p:txBody>
      </p:sp>
      <p:sp>
        <p:nvSpPr>
          <p:cNvPr id="4" name="テキスト ボックス 3"/>
          <p:cNvSpPr txBox="1"/>
          <p:nvPr/>
        </p:nvSpPr>
        <p:spPr>
          <a:xfrm>
            <a:off x="2123728" y="1754645"/>
            <a:ext cx="4685898" cy="369332"/>
          </a:xfrm>
          <a:prstGeom prst="rect">
            <a:avLst/>
          </a:prstGeom>
          <a:noFill/>
        </p:spPr>
        <p:txBody>
          <a:bodyPr wrap="none" rtlCol="0">
            <a:spAutoFit/>
          </a:bodyPr>
          <a:lstStyle/>
          <a:p>
            <a:r>
              <a:rPr lang="en-US" altLang="ja-JP" dirty="0"/>
              <a:t>M. </a:t>
            </a:r>
            <a:r>
              <a:rPr lang="en-US" altLang="ja-JP" dirty="0" err="1" smtClean="0"/>
              <a:t>Zaccanti</a:t>
            </a:r>
            <a:r>
              <a:rPr lang="ja-JP" altLang="en-US" dirty="0"/>
              <a:t> </a:t>
            </a:r>
            <a:r>
              <a:rPr lang="en-US" altLang="ja-JP" dirty="0" smtClean="0"/>
              <a:t>et al., Nat. Phys. 5, 586, (2009).</a:t>
            </a:r>
            <a:endParaRPr kumimoji="1" lang="ja-JP" altLang="en-US" dirty="0"/>
          </a:p>
        </p:txBody>
      </p:sp>
      <p:sp>
        <p:nvSpPr>
          <p:cNvPr id="8" name="下カーブ矢印 7"/>
          <p:cNvSpPr/>
          <p:nvPr/>
        </p:nvSpPr>
        <p:spPr>
          <a:xfrm flipH="1">
            <a:off x="5034768" y="3915303"/>
            <a:ext cx="1260241" cy="422756"/>
          </a:xfrm>
          <a:prstGeom prst="curved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5868144" y="4489585"/>
            <a:ext cx="1385316" cy="523220"/>
          </a:xfrm>
          <a:prstGeom prst="rect">
            <a:avLst/>
          </a:prstGeom>
          <a:noFill/>
        </p:spPr>
        <p:txBody>
          <a:bodyPr wrap="none" rtlCol="0">
            <a:spAutoFit/>
          </a:bodyPr>
          <a:lstStyle/>
          <a:p>
            <a:r>
              <a:rPr kumimoji="1" lang="en-US" altLang="ja-JP" sz="2800" dirty="0" smtClean="0"/>
              <a:t>×25(4)</a:t>
            </a:r>
            <a:endParaRPr kumimoji="1" lang="ja-JP" altLang="en-US" sz="2800" dirty="0"/>
          </a:p>
        </p:txBody>
      </p:sp>
      <p:sp>
        <p:nvSpPr>
          <p:cNvPr id="7" name="テキスト ボックス 6"/>
          <p:cNvSpPr txBox="1"/>
          <p:nvPr/>
        </p:nvSpPr>
        <p:spPr>
          <a:xfrm>
            <a:off x="436585" y="6133381"/>
            <a:ext cx="6301725" cy="523220"/>
          </a:xfrm>
          <a:prstGeom prst="rect">
            <a:avLst/>
          </a:prstGeom>
          <a:noFill/>
        </p:spPr>
        <p:txBody>
          <a:bodyPr wrap="none" rtlCol="0">
            <a:spAutoFit/>
          </a:bodyPr>
          <a:lstStyle/>
          <a:p>
            <a:r>
              <a:rPr lang="ja-JP" altLang="en-US" sz="2800" dirty="0" smtClean="0"/>
              <a:t>スケーリングはほぼ理論通り（～</a:t>
            </a:r>
            <a:r>
              <a:rPr lang="en-US" altLang="ja-JP" sz="2800" dirty="0" smtClean="0"/>
              <a:t>22.7</a:t>
            </a:r>
            <a:r>
              <a:rPr lang="ja-JP" altLang="en-US" sz="2800" dirty="0" smtClean="0"/>
              <a:t>倍）</a:t>
            </a:r>
            <a:endParaRPr kumimoji="1" lang="ja-JP" altLang="en-US" sz="2800" dirty="0"/>
          </a:p>
        </p:txBody>
      </p:sp>
    </p:spTree>
    <p:extLst>
      <p:ext uri="{BB962C8B-B14F-4D97-AF65-F5344CB8AC3E}">
        <p14:creationId xmlns:p14="http://schemas.microsoft.com/office/powerpoint/2010/main" val="92484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315" y="1338828"/>
            <a:ext cx="5270006" cy="330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60" y="1929348"/>
            <a:ext cx="3284092" cy="146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6254" y="-150083"/>
            <a:ext cx="8229600" cy="1143000"/>
          </a:xfrm>
        </p:spPr>
        <p:txBody>
          <a:bodyPr/>
          <a:lstStyle/>
          <a:p>
            <a:r>
              <a:rPr kumimoji="1" lang="ja-JP" altLang="en-US" dirty="0" smtClean="0"/>
              <a:t>三体パラメータ</a:t>
            </a:r>
            <a:endParaRPr kumimoji="1" lang="ja-JP" altLang="en-US"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1402201176"/>
              </p:ext>
            </p:extLst>
          </p:nvPr>
        </p:nvGraphicFramePr>
        <p:xfrm>
          <a:off x="4073597" y="3269206"/>
          <a:ext cx="587375" cy="504825"/>
        </p:xfrm>
        <a:graphic>
          <a:graphicData uri="http://schemas.openxmlformats.org/presentationml/2006/ole">
            <mc:AlternateContent xmlns:mc="http://schemas.openxmlformats.org/markup-compatibility/2006">
              <mc:Choice xmlns:v="urn:schemas-microsoft-com:vml" Requires="v">
                <p:oleObj spid="_x0000_s21543" name="数式" r:id="rId6" imgW="266400" imgH="228600" progId="Equation.3">
                  <p:embed/>
                </p:oleObj>
              </mc:Choice>
              <mc:Fallback>
                <p:oleObj name="数式" r:id="rId6" imgW="266400" imgH="228600" progId="Equation.3">
                  <p:embed/>
                  <p:pic>
                    <p:nvPicPr>
                      <p:cNvPr id="0" name=""/>
                      <p:cNvPicPr/>
                      <p:nvPr/>
                    </p:nvPicPr>
                    <p:blipFill>
                      <a:blip r:embed="rId7"/>
                      <a:stretch>
                        <a:fillRect/>
                      </a:stretch>
                    </p:blipFill>
                    <p:spPr>
                      <a:xfrm>
                        <a:off x="4073597" y="3269206"/>
                        <a:ext cx="587375" cy="504825"/>
                      </a:xfrm>
                      <a:prstGeom prst="rect">
                        <a:avLst/>
                      </a:prstGeom>
                    </p:spPr>
                  </p:pic>
                </p:oleObj>
              </mc:Fallback>
            </mc:AlternateContent>
          </a:graphicData>
        </a:graphic>
      </p:graphicFrame>
      <p:graphicFrame>
        <p:nvGraphicFramePr>
          <p:cNvPr id="28678" name="オブジェクト 28677"/>
          <p:cNvGraphicFramePr>
            <a:graphicFrameLocks noChangeAspect="1"/>
          </p:cNvGraphicFramePr>
          <p:nvPr>
            <p:extLst>
              <p:ext uri="{D42A27DB-BD31-4B8C-83A1-F6EECF244321}">
                <p14:modId xmlns:p14="http://schemas.microsoft.com/office/powerpoint/2010/main" val="1074642358"/>
              </p:ext>
            </p:extLst>
          </p:nvPr>
        </p:nvGraphicFramePr>
        <p:xfrm>
          <a:off x="5652120" y="1338828"/>
          <a:ext cx="560387" cy="504825"/>
        </p:xfrm>
        <a:graphic>
          <a:graphicData uri="http://schemas.openxmlformats.org/presentationml/2006/ole">
            <mc:AlternateContent xmlns:mc="http://schemas.openxmlformats.org/markup-compatibility/2006">
              <mc:Choice xmlns:v="urn:schemas-microsoft-com:vml" Requires="v">
                <p:oleObj spid="_x0000_s21544" name="数式" r:id="rId8" imgW="253800" imgH="228600" progId="Equation.3">
                  <p:embed/>
                </p:oleObj>
              </mc:Choice>
              <mc:Fallback>
                <p:oleObj name="数式" r:id="rId8" imgW="253800" imgH="228600" progId="Equation.3">
                  <p:embed/>
                  <p:pic>
                    <p:nvPicPr>
                      <p:cNvPr id="0" name=""/>
                      <p:cNvPicPr>
                        <a:picLocks noChangeAspect="1" noChangeArrowheads="1"/>
                      </p:cNvPicPr>
                      <p:nvPr/>
                    </p:nvPicPr>
                    <p:blipFill>
                      <a:blip r:embed="rId9"/>
                      <a:srcRect/>
                      <a:stretch>
                        <a:fillRect/>
                      </a:stretch>
                    </p:blipFill>
                    <p:spPr bwMode="auto">
                      <a:xfrm>
                        <a:off x="5652120" y="1338828"/>
                        <a:ext cx="560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1" name="オブジェクト 28680"/>
          <p:cNvGraphicFramePr>
            <a:graphicFrameLocks noChangeAspect="1"/>
          </p:cNvGraphicFramePr>
          <p:nvPr>
            <p:extLst>
              <p:ext uri="{D42A27DB-BD31-4B8C-83A1-F6EECF244321}">
                <p14:modId xmlns:p14="http://schemas.microsoft.com/office/powerpoint/2010/main" val="572841248"/>
              </p:ext>
            </p:extLst>
          </p:nvPr>
        </p:nvGraphicFramePr>
        <p:xfrm>
          <a:off x="2394173" y="1424523"/>
          <a:ext cx="560387" cy="504825"/>
        </p:xfrm>
        <a:graphic>
          <a:graphicData uri="http://schemas.openxmlformats.org/presentationml/2006/ole">
            <mc:AlternateContent xmlns:mc="http://schemas.openxmlformats.org/markup-compatibility/2006">
              <mc:Choice xmlns:v="urn:schemas-microsoft-com:vml" Requires="v">
                <p:oleObj spid="_x0000_s21545" name="数式" r:id="rId10" imgW="253800" imgH="228600" progId="Equation.3">
                  <p:embed/>
                </p:oleObj>
              </mc:Choice>
              <mc:Fallback>
                <p:oleObj name="数式" r:id="rId10" imgW="253800" imgH="228600" progId="Equation.3">
                  <p:embed/>
                  <p:pic>
                    <p:nvPicPr>
                      <p:cNvPr id="0" name=""/>
                      <p:cNvPicPr>
                        <a:picLocks noChangeAspect="1" noChangeArrowheads="1"/>
                      </p:cNvPicPr>
                      <p:nvPr/>
                    </p:nvPicPr>
                    <p:blipFill>
                      <a:blip r:embed="rId11"/>
                      <a:srcRect/>
                      <a:stretch>
                        <a:fillRect/>
                      </a:stretch>
                    </p:blipFill>
                    <p:spPr bwMode="auto">
                      <a:xfrm>
                        <a:off x="2394173" y="1424523"/>
                        <a:ext cx="560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8684" name="直線コネクタ 28683"/>
          <p:cNvCxnSpPr/>
          <p:nvPr/>
        </p:nvCxnSpPr>
        <p:spPr>
          <a:xfrm>
            <a:off x="2555860" y="1960283"/>
            <a:ext cx="0" cy="143061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516908" y="1921148"/>
            <a:ext cx="0" cy="478288"/>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948953" y="1921148"/>
            <a:ext cx="0" cy="214047"/>
          </a:xfrm>
          <a:prstGeom prst="line">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21298" y="1338828"/>
            <a:ext cx="669124" cy="54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971681" y="3209857"/>
            <a:ext cx="669124" cy="54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5580112" y="1338828"/>
            <a:ext cx="669124" cy="54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861618006"/>
              </p:ext>
            </p:extLst>
          </p:nvPr>
        </p:nvGraphicFramePr>
        <p:xfrm>
          <a:off x="3251001" y="1409773"/>
          <a:ext cx="531813" cy="504825"/>
        </p:xfrm>
        <a:graphic>
          <a:graphicData uri="http://schemas.openxmlformats.org/presentationml/2006/ole">
            <mc:AlternateContent xmlns:mc="http://schemas.openxmlformats.org/markup-compatibility/2006">
              <mc:Choice xmlns:v="urn:schemas-microsoft-com:vml" Requires="v">
                <p:oleObj spid="_x0000_s21546" name="数式" r:id="rId12" imgW="241200" imgH="228600" progId="Equation.3">
                  <p:embed/>
                </p:oleObj>
              </mc:Choice>
              <mc:Fallback>
                <p:oleObj name="数式" r:id="rId12" imgW="2412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1001" y="1409773"/>
                        <a:ext cx="531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046908902"/>
              </p:ext>
            </p:extLst>
          </p:nvPr>
        </p:nvGraphicFramePr>
        <p:xfrm>
          <a:off x="4896036" y="1360552"/>
          <a:ext cx="531813" cy="504825"/>
        </p:xfrm>
        <a:graphic>
          <a:graphicData uri="http://schemas.openxmlformats.org/presentationml/2006/ole">
            <mc:AlternateContent xmlns:mc="http://schemas.openxmlformats.org/markup-compatibility/2006">
              <mc:Choice xmlns:v="urn:schemas-microsoft-com:vml" Requires="v">
                <p:oleObj spid="_x0000_s21547" name="数式" r:id="rId14" imgW="241200" imgH="228600" progId="Equation.3">
                  <p:embed/>
                </p:oleObj>
              </mc:Choice>
              <mc:Fallback>
                <p:oleObj name="数式" r:id="rId14" imgW="2412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6036" y="1360552"/>
                        <a:ext cx="531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81198342"/>
              </p:ext>
            </p:extLst>
          </p:nvPr>
        </p:nvGraphicFramePr>
        <p:xfrm>
          <a:off x="4040336" y="2399436"/>
          <a:ext cx="531813" cy="503237"/>
        </p:xfrm>
        <a:graphic>
          <a:graphicData uri="http://schemas.openxmlformats.org/presentationml/2006/ole">
            <mc:AlternateContent xmlns:mc="http://schemas.openxmlformats.org/markup-compatibility/2006">
              <mc:Choice xmlns:v="urn:schemas-microsoft-com:vml" Requires="v">
                <p:oleObj spid="_x0000_s21548" name="数式" r:id="rId16" imgW="241200" imgH="228600" progId="Equation.3">
                  <p:embed/>
                </p:oleObj>
              </mc:Choice>
              <mc:Fallback>
                <p:oleObj name="数式" r:id="rId16" imgW="2412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40336" y="2399436"/>
                        <a:ext cx="5318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オブジェクト 63"/>
          <p:cNvGraphicFramePr>
            <a:graphicFrameLocks noChangeAspect="1"/>
          </p:cNvGraphicFramePr>
          <p:nvPr>
            <p:extLst>
              <p:ext uri="{D42A27DB-BD31-4B8C-83A1-F6EECF244321}">
                <p14:modId xmlns:p14="http://schemas.microsoft.com/office/powerpoint/2010/main" val="616875431"/>
              </p:ext>
            </p:extLst>
          </p:nvPr>
        </p:nvGraphicFramePr>
        <p:xfrm>
          <a:off x="291551" y="4677066"/>
          <a:ext cx="868363" cy="711200"/>
        </p:xfrm>
        <a:graphic>
          <a:graphicData uri="http://schemas.openxmlformats.org/presentationml/2006/ole">
            <mc:AlternateContent xmlns:mc="http://schemas.openxmlformats.org/markup-compatibility/2006">
              <mc:Choice xmlns:v="urn:schemas-microsoft-com:vml" Requires="v">
                <p:oleObj spid="_x0000_s21549" name="数式" r:id="rId18" imgW="215640" imgH="177480" progId="Equation.3">
                  <p:embed/>
                </p:oleObj>
              </mc:Choice>
              <mc:Fallback>
                <p:oleObj name="数式" r:id="rId18" imgW="215640" imgH="177480" progId="Equation.3">
                  <p:embed/>
                  <p:pic>
                    <p:nvPicPr>
                      <p:cNvPr id="0" name=""/>
                      <p:cNvPicPr>
                        <a:picLocks noChangeAspect="1" noChangeArrowheads="1"/>
                      </p:cNvPicPr>
                      <p:nvPr/>
                    </p:nvPicPr>
                    <p:blipFill>
                      <a:blip r:embed="rId19"/>
                      <a:srcRect/>
                      <a:stretch>
                        <a:fillRect/>
                      </a:stretch>
                    </p:blipFill>
                    <p:spPr bwMode="auto">
                      <a:xfrm>
                        <a:off x="291551" y="4677066"/>
                        <a:ext cx="868363" cy="711200"/>
                      </a:xfrm>
                      <a:prstGeom prst="rect">
                        <a:avLst/>
                      </a:prstGeom>
                      <a:noFill/>
                      <a:ln>
                        <a:noFill/>
                      </a:ln>
                      <a:extLst/>
                    </p:spPr>
                  </p:pic>
                </p:oleObj>
              </mc:Fallback>
            </mc:AlternateContent>
          </a:graphicData>
        </a:graphic>
      </p:graphicFrame>
      <p:sp>
        <p:nvSpPr>
          <p:cNvPr id="65" name="テキスト ボックス 64"/>
          <p:cNvSpPr txBox="1"/>
          <p:nvPr/>
        </p:nvSpPr>
        <p:spPr>
          <a:xfrm>
            <a:off x="1093829" y="4801834"/>
            <a:ext cx="2430474" cy="523220"/>
          </a:xfrm>
          <a:prstGeom prst="rect">
            <a:avLst/>
          </a:prstGeom>
          <a:noFill/>
          <a:ln>
            <a:solidFill>
              <a:srgbClr val="FF0000"/>
            </a:solidFill>
          </a:ln>
        </p:spPr>
        <p:txBody>
          <a:bodyPr wrap="none" rtlCol="0">
            <a:spAutoFit/>
          </a:bodyPr>
          <a:lstStyle/>
          <a:p>
            <a:r>
              <a:rPr kumimoji="1" lang="ja-JP" altLang="en-US" sz="2800" dirty="0" smtClean="0"/>
              <a:t>三体パラメータ</a:t>
            </a:r>
            <a:endParaRPr kumimoji="1" lang="ja-JP" altLang="en-US" sz="2800" dirty="0"/>
          </a:p>
        </p:txBody>
      </p:sp>
      <p:sp>
        <p:nvSpPr>
          <p:cNvPr id="22" name="テキスト ボックス 21"/>
          <p:cNvSpPr txBox="1"/>
          <p:nvPr/>
        </p:nvSpPr>
        <p:spPr>
          <a:xfrm>
            <a:off x="3640989" y="4801834"/>
            <a:ext cx="4620176" cy="830997"/>
          </a:xfrm>
          <a:prstGeom prst="rect">
            <a:avLst/>
          </a:prstGeom>
          <a:noFill/>
        </p:spPr>
        <p:txBody>
          <a:bodyPr wrap="none" rtlCol="0">
            <a:spAutoFit/>
          </a:bodyPr>
          <a:lstStyle/>
          <a:p>
            <a:r>
              <a:rPr kumimoji="1" lang="ja-JP" altLang="en-US" sz="2400" dirty="0" smtClean="0"/>
              <a:t>相互作用ポテンシャルの短距離の</a:t>
            </a:r>
            <a:endParaRPr kumimoji="1" lang="en-US" altLang="ja-JP" sz="2400" dirty="0" smtClean="0"/>
          </a:p>
          <a:p>
            <a:r>
              <a:rPr kumimoji="1" lang="ja-JP" altLang="en-US" sz="2400" dirty="0" smtClean="0"/>
              <a:t>詳細を表現する。</a:t>
            </a:r>
            <a:endParaRPr kumimoji="1" lang="ja-JP" altLang="en-US" sz="2400" dirty="0"/>
          </a:p>
        </p:txBody>
      </p:sp>
      <p:sp>
        <p:nvSpPr>
          <p:cNvPr id="23" name="テキスト ボックス 22"/>
          <p:cNvSpPr txBox="1"/>
          <p:nvPr/>
        </p:nvSpPr>
        <p:spPr>
          <a:xfrm>
            <a:off x="3693790" y="5596977"/>
            <a:ext cx="5169107" cy="369332"/>
          </a:xfrm>
          <a:prstGeom prst="rect">
            <a:avLst/>
          </a:prstGeom>
          <a:noFill/>
        </p:spPr>
        <p:txBody>
          <a:bodyPr wrap="none" rtlCol="0">
            <a:spAutoFit/>
          </a:bodyPr>
          <a:lstStyle/>
          <a:p>
            <a:r>
              <a:rPr kumimoji="1" lang="en-US" altLang="ja-JP" dirty="0" smtClean="0"/>
              <a:t>V. N. </a:t>
            </a:r>
            <a:r>
              <a:rPr kumimoji="1" lang="en-US" altLang="ja-JP" dirty="0" err="1" smtClean="0"/>
              <a:t>Efimov</a:t>
            </a:r>
            <a:r>
              <a:rPr kumimoji="1" lang="en-US" altLang="ja-JP" dirty="0" smtClean="0"/>
              <a:t>. </a:t>
            </a:r>
            <a:r>
              <a:rPr kumimoji="1" lang="en-US" altLang="ja-JP" i="1" dirty="0" err="1" smtClean="0"/>
              <a:t>Sov</a:t>
            </a:r>
            <a:r>
              <a:rPr kumimoji="1" lang="en-US" altLang="ja-JP" i="1" dirty="0" smtClean="0"/>
              <a:t>. J. </a:t>
            </a:r>
            <a:r>
              <a:rPr kumimoji="1" lang="en-US" altLang="ja-JP" i="1" dirty="0" err="1" smtClean="0"/>
              <a:t>Nucl</a:t>
            </a:r>
            <a:r>
              <a:rPr kumimoji="1" lang="en-US" altLang="ja-JP" i="1" dirty="0" smtClean="0"/>
              <a:t>. Phys</a:t>
            </a:r>
            <a:r>
              <a:rPr kumimoji="1" lang="en-US" altLang="ja-JP" dirty="0" smtClean="0"/>
              <a:t>., </a:t>
            </a:r>
            <a:r>
              <a:rPr kumimoji="1" lang="en-US" altLang="ja-JP" b="1" dirty="0" smtClean="0"/>
              <a:t>12</a:t>
            </a:r>
            <a:r>
              <a:rPr kumimoji="1" lang="en-US" altLang="ja-JP" dirty="0" smtClean="0"/>
              <a:t>, 589 (1971).</a:t>
            </a:r>
            <a:endParaRPr kumimoji="1" lang="ja-JP" altLang="en-US" dirty="0"/>
          </a:p>
        </p:txBody>
      </p:sp>
      <p:graphicFrame>
        <p:nvGraphicFramePr>
          <p:cNvPr id="24" name="オブジェクト 23"/>
          <p:cNvGraphicFramePr>
            <a:graphicFrameLocks noChangeAspect="1"/>
          </p:cNvGraphicFramePr>
          <p:nvPr>
            <p:extLst>
              <p:ext uri="{D42A27DB-BD31-4B8C-83A1-F6EECF244321}">
                <p14:modId xmlns:p14="http://schemas.microsoft.com/office/powerpoint/2010/main" val="2479524136"/>
              </p:ext>
            </p:extLst>
          </p:nvPr>
        </p:nvGraphicFramePr>
        <p:xfrm>
          <a:off x="177887" y="5919646"/>
          <a:ext cx="2131179" cy="600811"/>
        </p:xfrm>
        <a:graphic>
          <a:graphicData uri="http://schemas.openxmlformats.org/presentationml/2006/ole">
            <mc:AlternateContent xmlns:mc="http://schemas.openxmlformats.org/markup-compatibility/2006">
              <mc:Choice xmlns:v="urn:schemas-microsoft-com:vml" Requires="v">
                <p:oleObj spid="_x0000_s21550" name="数式" r:id="rId20" imgW="812520" imgH="228600" progId="Equation.3">
                  <p:embed/>
                </p:oleObj>
              </mc:Choice>
              <mc:Fallback>
                <p:oleObj name="数式" r:id="rId20" imgW="812520" imgH="228600" progId="Equation.3">
                  <p:embed/>
                  <p:pic>
                    <p:nvPicPr>
                      <p:cNvPr id="0" name=""/>
                      <p:cNvPicPr>
                        <a:picLocks noChangeAspect="1" noChangeArrowheads="1"/>
                      </p:cNvPicPr>
                      <p:nvPr/>
                    </p:nvPicPr>
                    <p:blipFill>
                      <a:blip r:embed="rId21"/>
                      <a:srcRect/>
                      <a:stretch>
                        <a:fillRect/>
                      </a:stretch>
                    </p:blipFill>
                    <p:spPr bwMode="auto">
                      <a:xfrm>
                        <a:off x="177887" y="5919646"/>
                        <a:ext cx="2131179" cy="600811"/>
                      </a:xfrm>
                      <a:prstGeom prst="rect">
                        <a:avLst/>
                      </a:prstGeom>
                      <a:noFill/>
                      <a:ln>
                        <a:noFill/>
                      </a:ln>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3635022085"/>
              </p:ext>
            </p:extLst>
          </p:nvPr>
        </p:nvGraphicFramePr>
        <p:xfrm>
          <a:off x="2764693" y="5894051"/>
          <a:ext cx="536479" cy="578174"/>
        </p:xfrm>
        <a:graphic>
          <a:graphicData uri="http://schemas.openxmlformats.org/presentationml/2006/ole">
            <mc:AlternateContent xmlns:mc="http://schemas.openxmlformats.org/markup-compatibility/2006">
              <mc:Choice xmlns:v="urn:schemas-microsoft-com:vml" Requires="v">
                <p:oleObj spid="_x0000_s21551" name="数式" r:id="rId22" imgW="152280" imgH="164880" progId="Equation.3">
                  <p:embed/>
                </p:oleObj>
              </mc:Choice>
              <mc:Fallback>
                <p:oleObj name="数式" r:id="rId22" imgW="152280" imgH="164880" progId="Equation.3">
                  <p:embed/>
                  <p:pic>
                    <p:nvPicPr>
                      <p:cNvPr id="0" name=""/>
                      <p:cNvPicPr>
                        <a:picLocks noChangeAspect="1" noChangeArrowheads="1"/>
                      </p:cNvPicPr>
                      <p:nvPr/>
                    </p:nvPicPr>
                    <p:blipFill>
                      <a:blip r:embed="rId23"/>
                      <a:srcRect/>
                      <a:stretch>
                        <a:fillRect/>
                      </a:stretch>
                    </p:blipFill>
                    <p:spPr bwMode="auto">
                      <a:xfrm>
                        <a:off x="2764693" y="5894051"/>
                        <a:ext cx="536479" cy="578174"/>
                      </a:xfrm>
                      <a:prstGeom prst="rect">
                        <a:avLst/>
                      </a:prstGeom>
                      <a:noFill/>
                      <a:ln>
                        <a:noFill/>
                      </a:ln>
                    </p:spPr>
                  </p:pic>
                </p:oleObj>
              </mc:Fallback>
            </mc:AlternateContent>
          </a:graphicData>
        </a:graphic>
      </p:graphicFrame>
      <p:sp>
        <p:nvSpPr>
          <p:cNvPr id="26" name="テキスト ボックス 25"/>
          <p:cNvSpPr txBox="1"/>
          <p:nvPr/>
        </p:nvSpPr>
        <p:spPr>
          <a:xfrm>
            <a:off x="2284042" y="6010560"/>
            <a:ext cx="492443" cy="461665"/>
          </a:xfrm>
          <a:prstGeom prst="rect">
            <a:avLst/>
          </a:prstGeom>
          <a:noFill/>
        </p:spPr>
        <p:txBody>
          <a:bodyPr wrap="none" rtlCol="0">
            <a:spAutoFit/>
          </a:bodyPr>
          <a:lstStyle/>
          <a:p>
            <a:r>
              <a:rPr kumimoji="1" lang="ja-JP" altLang="en-US" sz="2400" dirty="0" smtClean="0"/>
              <a:t>は</a:t>
            </a:r>
            <a:endParaRPr kumimoji="1" lang="ja-JP" altLang="en-US" sz="2400" dirty="0"/>
          </a:p>
        </p:txBody>
      </p:sp>
      <p:sp>
        <p:nvSpPr>
          <p:cNvPr id="71" name="テキスト ボックス 70"/>
          <p:cNvSpPr txBox="1"/>
          <p:nvPr/>
        </p:nvSpPr>
        <p:spPr>
          <a:xfrm>
            <a:off x="3203197" y="6029257"/>
            <a:ext cx="2622834" cy="461665"/>
          </a:xfrm>
          <a:prstGeom prst="rect">
            <a:avLst/>
          </a:prstGeom>
          <a:noFill/>
        </p:spPr>
        <p:txBody>
          <a:bodyPr wrap="none" rtlCol="0">
            <a:spAutoFit/>
          </a:bodyPr>
          <a:lstStyle/>
          <a:p>
            <a:r>
              <a:rPr kumimoji="1" lang="ja-JP" altLang="en-US" sz="2400" dirty="0" smtClean="0"/>
              <a:t>と等価なパラメータ</a:t>
            </a:r>
            <a:endParaRPr kumimoji="1" lang="ja-JP" altLang="en-US" sz="2400" dirty="0"/>
          </a:p>
        </p:txBody>
      </p:sp>
      <p:sp>
        <p:nvSpPr>
          <p:cNvPr id="28672" name="右矢印 28671"/>
          <p:cNvSpPr/>
          <p:nvPr/>
        </p:nvSpPr>
        <p:spPr>
          <a:xfrm>
            <a:off x="5876431" y="6010560"/>
            <a:ext cx="228763" cy="572357"/>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73" name="テキスト ボックス 28672"/>
          <p:cNvSpPr txBox="1"/>
          <p:nvPr/>
        </p:nvSpPr>
        <p:spPr>
          <a:xfrm>
            <a:off x="6122019" y="6065905"/>
            <a:ext cx="2781531" cy="461665"/>
          </a:xfrm>
          <a:prstGeom prst="rect">
            <a:avLst/>
          </a:prstGeom>
          <a:noFill/>
        </p:spPr>
        <p:txBody>
          <a:bodyPr wrap="none" rtlCol="0">
            <a:spAutoFit/>
          </a:bodyPr>
          <a:lstStyle/>
          <a:p>
            <a:r>
              <a:rPr lang="ja-JP" altLang="en-US" sz="2400" dirty="0"/>
              <a:t>実験的</a:t>
            </a:r>
            <a:r>
              <a:rPr lang="ja-JP" altLang="en-US" sz="2400" dirty="0" smtClean="0"/>
              <a:t>に決定</a:t>
            </a:r>
            <a:r>
              <a:rPr lang="ja-JP" altLang="en-US" sz="2400" dirty="0"/>
              <a:t>する</a:t>
            </a:r>
            <a:r>
              <a:rPr lang="ja-JP" altLang="en-US" sz="2400" dirty="0" smtClean="0"/>
              <a:t>。</a:t>
            </a:r>
            <a:endParaRPr kumimoji="1" lang="ja-JP" altLang="en-US" sz="2400" dirty="0"/>
          </a:p>
        </p:txBody>
      </p:sp>
    </p:spTree>
    <p:extLst>
      <p:ext uri="{BB962C8B-B14F-4D97-AF65-F5344CB8AC3E}">
        <p14:creationId xmlns:p14="http://schemas.microsoft.com/office/powerpoint/2010/main" val="253651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8673"/>
                                        </p:tgtEl>
                                        <p:attrNameLst>
                                          <p:attrName>style.visibility</p:attrName>
                                        </p:attrNameLst>
                                      </p:cBhvr>
                                      <p:to>
                                        <p:strVal val="visible"/>
                                      </p:to>
                                    </p:set>
                                    <p:animEffect transition="in" filter="wipe(left)">
                                      <p:cBhvr>
                                        <p:cTn id="46" dur="500"/>
                                        <p:tgtEl>
                                          <p:spTgt spid="2867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672"/>
                                        </p:tgtEl>
                                        <p:attrNameLst>
                                          <p:attrName>style.visibility</p:attrName>
                                        </p:attrNameLst>
                                      </p:cBhvr>
                                      <p:to>
                                        <p:strVal val="visible"/>
                                      </p:to>
                                    </p:set>
                                    <p:animEffect transition="in" filter="wipe(left)">
                                      <p:cBhvr>
                                        <p:cTn id="49" dur="500"/>
                                        <p:tgtEl>
                                          <p:spTgt spid="28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0" grpId="0" animBg="1"/>
      <p:bldP spid="61" grpId="0" animBg="1"/>
      <p:bldP spid="65" grpId="0" animBg="1"/>
      <p:bldP spid="22" grpId="0"/>
      <p:bldP spid="23" grpId="0"/>
      <p:bldP spid="26" grpId="0"/>
      <p:bldP spid="71" grpId="0"/>
      <p:bldP spid="28672" grpId="0" animBg="1"/>
      <p:bldP spid="286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Hyper-spherical coordinate</a:t>
            </a:r>
            <a:endParaRPr kumimoji="1" lang="ja-JP"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71" y="1401232"/>
            <a:ext cx="57531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96582"/>
            <a:ext cx="39719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716016" y="2308250"/>
            <a:ext cx="2999539" cy="369332"/>
          </a:xfrm>
          <a:prstGeom prst="rect">
            <a:avLst/>
          </a:prstGeom>
          <a:noFill/>
        </p:spPr>
        <p:txBody>
          <a:bodyPr wrap="none" rtlCol="0">
            <a:spAutoFit/>
          </a:bodyPr>
          <a:lstStyle/>
          <a:p>
            <a:r>
              <a:rPr lang="ja-JP" altLang="en-US" dirty="0"/>
              <a:t>二体相互</a:t>
            </a:r>
            <a:r>
              <a:rPr lang="ja-JP" altLang="en-US" dirty="0" smtClean="0"/>
              <a:t>作用の和と考える。</a:t>
            </a:r>
            <a:endParaRPr kumimoji="1" lang="ja-JP" altLang="en-US"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71" y="2973242"/>
            <a:ext cx="23526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230779"/>
            <a:ext cx="36766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788366" y="3226726"/>
            <a:ext cx="1255472" cy="369332"/>
          </a:xfrm>
          <a:prstGeom prst="rect">
            <a:avLst/>
          </a:prstGeom>
          <a:noFill/>
        </p:spPr>
        <p:txBody>
          <a:bodyPr wrap="none" rtlCol="0">
            <a:spAutoFit/>
          </a:bodyPr>
          <a:lstStyle/>
          <a:p>
            <a:r>
              <a:rPr kumimoji="1" lang="ja-JP" altLang="en-US" dirty="0" smtClean="0"/>
              <a:t>ヤコビ座標</a:t>
            </a:r>
            <a:endParaRPr kumimoji="1" lang="ja-JP" altLang="en-US" dirty="0"/>
          </a:p>
        </p:txBody>
      </p:sp>
      <p:sp>
        <p:nvSpPr>
          <p:cNvPr id="10" name="テキスト ボックス 9"/>
          <p:cNvSpPr txBox="1"/>
          <p:nvPr/>
        </p:nvSpPr>
        <p:spPr>
          <a:xfrm>
            <a:off x="3739725" y="4230779"/>
            <a:ext cx="1393395" cy="369332"/>
          </a:xfrm>
          <a:prstGeom prst="rect">
            <a:avLst/>
          </a:prstGeom>
          <a:noFill/>
        </p:spPr>
        <p:txBody>
          <a:bodyPr wrap="none" rtlCol="0">
            <a:spAutoFit/>
          </a:bodyPr>
          <a:lstStyle/>
          <a:p>
            <a:r>
              <a:rPr kumimoji="1" lang="en-US" altLang="ja-JP" dirty="0" smtClean="0"/>
              <a:t>Hyper-radius</a:t>
            </a:r>
            <a:endParaRPr kumimoji="1" lang="ja-JP" altLang="en-US" dirty="0"/>
          </a:p>
        </p:txBody>
      </p:sp>
      <p:sp>
        <p:nvSpPr>
          <p:cNvPr id="11" name="テキスト ボックス 10"/>
          <p:cNvSpPr txBox="1"/>
          <p:nvPr/>
        </p:nvSpPr>
        <p:spPr>
          <a:xfrm>
            <a:off x="3296989" y="4826091"/>
            <a:ext cx="1330814" cy="369332"/>
          </a:xfrm>
          <a:prstGeom prst="rect">
            <a:avLst/>
          </a:prstGeom>
          <a:noFill/>
        </p:spPr>
        <p:txBody>
          <a:bodyPr wrap="none" rtlCol="0">
            <a:spAutoFit/>
          </a:bodyPr>
          <a:lstStyle/>
          <a:p>
            <a:r>
              <a:rPr kumimoji="1" lang="en-US" altLang="ja-JP" dirty="0" smtClean="0"/>
              <a:t>Hyper-angle</a:t>
            </a:r>
            <a:endParaRPr kumimoji="1" lang="ja-JP" altLang="en-US" dirty="0"/>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2840267"/>
            <a:ext cx="2337736" cy="166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506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p:cNvCxnSpPr/>
          <p:nvPr/>
        </p:nvCxnSpPr>
        <p:spPr>
          <a:xfrm>
            <a:off x="971600" y="1196752"/>
            <a:ext cx="66247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1691680" y="332656"/>
            <a:ext cx="0" cy="38164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円弧 7"/>
          <p:cNvSpPr/>
          <p:nvPr/>
        </p:nvSpPr>
        <p:spPr>
          <a:xfrm flipH="1">
            <a:off x="2123728" y="1196752"/>
            <a:ext cx="9217024" cy="6336704"/>
          </a:xfrm>
          <a:prstGeom prst="arc">
            <a:avLst>
              <a:gd name="adj1" fmla="val 16200000"/>
              <a:gd name="adj2" fmla="val 210442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5364088" y="503094"/>
            <a:ext cx="2312493" cy="523220"/>
          </a:xfrm>
          <a:prstGeom prst="rect">
            <a:avLst/>
          </a:prstGeom>
          <a:noFill/>
        </p:spPr>
        <p:txBody>
          <a:bodyPr wrap="none" rtlCol="0">
            <a:spAutoFit/>
          </a:bodyPr>
          <a:lstStyle/>
          <a:p>
            <a:r>
              <a:rPr kumimoji="1" lang="en-US" altLang="ja-JP" sz="2800" dirty="0" smtClean="0"/>
              <a:t>Hyper radius R</a:t>
            </a:r>
            <a:endParaRPr kumimoji="1" lang="ja-JP" altLang="en-US" sz="2800" dirty="0"/>
          </a:p>
        </p:txBody>
      </p:sp>
      <p:sp>
        <p:nvSpPr>
          <p:cNvPr id="10" name="テキスト ボックス 9"/>
          <p:cNvSpPr txBox="1"/>
          <p:nvPr/>
        </p:nvSpPr>
        <p:spPr>
          <a:xfrm>
            <a:off x="424208" y="260614"/>
            <a:ext cx="1258550" cy="523220"/>
          </a:xfrm>
          <a:prstGeom prst="rect">
            <a:avLst/>
          </a:prstGeom>
          <a:noFill/>
        </p:spPr>
        <p:txBody>
          <a:bodyPr wrap="none" rtlCol="0">
            <a:spAutoFit/>
          </a:bodyPr>
          <a:lstStyle/>
          <a:p>
            <a:r>
              <a:rPr kumimoji="1" lang="en-US" altLang="ja-JP" sz="2800" dirty="0" smtClean="0"/>
              <a:t>Energy </a:t>
            </a:r>
            <a:endParaRPr kumimoji="1" lang="ja-JP" altLang="en-US" sz="28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4729720" y="2240868"/>
                <a:ext cx="22733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𝑉</m:t>
                      </m:r>
                      <m:r>
                        <a:rPr kumimoji="1" lang="en-US" altLang="ja-JP" sz="2800" b="0" i="1" smtClean="0">
                          <a:latin typeface="Cambria Math"/>
                        </a:rPr>
                        <m:t>(</m:t>
                      </m:r>
                      <m:r>
                        <a:rPr kumimoji="1" lang="en-US" altLang="ja-JP" sz="2800" b="0" i="1" smtClean="0">
                          <a:latin typeface="Cambria Math"/>
                        </a:rPr>
                        <m:t>𝑅</m:t>
                      </m:r>
                      <m:r>
                        <a:rPr kumimoji="1" lang="en-US" altLang="ja-JP" sz="2800" b="0" i="1" smtClean="0">
                          <a:latin typeface="Cambria Math"/>
                        </a:rPr>
                        <m:t>)∝1/</m:t>
                      </m:r>
                      <m:sSup>
                        <m:sSupPr>
                          <m:ctrlPr>
                            <a:rPr kumimoji="1" lang="en-US" altLang="ja-JP" sz="2800" b="0" i="1" smtClean="0">
                              <a:latin typeface="Cambria Math"/>
                              <a:ea typeface="Cambria Math"/>
                            </a:rPr>
                          </m:ctrlPr>
                        </m:sSupPr>
                        <m:e>
                          <m:r>
                            <a:rPr kumimoji="1" lang="en-US" altLang="ja-JP" sz="2800" b="0" i="1" smtClean="0">
                              <a:latin typeface="Cambria Math"/>
                              <a:ea typeface="Cambria Math"/>
                            </a:rPr>
                            <m:t>𝑅</m:t>
                          </m:r>
                        </m:e>
                        <m:sup>
                          <m:r>
                            <a:rPr kumimoji="1" lang="en-US" altLang="ja-JP" sz="2800" b="0" i="1" smtClean="0">
                              <a:latin typeface="Cambria Math"/>
                              <a:ea typeface="Cambria Math"/>
                            </a:rPr>
                            <m:t>2</m:t>
                          </m:r>
                        </m:sup>
                      </m:sSup>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729720" y="2240868"/>
                <a:ext cx="2273379" cy="523220"/>
              </a:xfrm>
              <a:prstGeom prst="rect">
                <a:avLst/>
              </a:prstGeom>
              <a:blipFill rotWithShape="1">
                <a:blip r:embed="rId2"/>
                <a:stretch>
                  <a:fillRect/>
                </a:stretch>
              </a:blipFill>
            </p:spPr>
            <p:txBody>
              <a:bodyPr/>
              <a:lstStyle/>
              <a:p>
                <a:r>
                  <a:rPr lang="ja-JP" altLang="en-US">
                    <a:noFill/>
                  </a:rPr>
                  <a:t> </a:t>
                </a:r>
              </a:p>
            </p:txBody>
          </p:sp>
        </mc:Fallback>
      </mc:AlternateContent>
      <p:grpSp>
        <p:nvGrpSpPr>
          <p:cNvPr id="22" name="グループ化 21"/>
          <p:cNvGrpSpPr/>
          <p:nvPr/>
        </p:nvGrpSpPr>
        <p:grpSpPr>
          <a:xfrm>
            <a:off x="1697272" y="1244108"/>
            <a:ext cx="3969362" cy="730218"/>
            <a:chOff x="1682758" y="1268760"/>
            <a:chExt cx="3969362" cy="730218"/>
          </a:xfrm>
        </p:grpSpPr>
        <p:cxnSp>
          <p:nvCxnSpPr>
            <p:cNvPr id="14" name="直線コネクタ 13"/>
            <p:cNvCxnSpPr/>
            <p:nvPr/>
          </p:nvCxnSpPr>
          <p:spPr>
            <a:xfrm>
              <a:off x="1682758" y="1628800"/>
              <a:ext cx="260121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682758" y="1412776"/>
              <a:ext cx="332129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682758" y="1998978"/>
              <a:ext cx="20251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682758" y="1268760"/>
              <a:ext cx="396936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正方形/長方形 22"/>
          <p:cNvSpPr/>
          <p:nvPr/>
        </p:nvSpPr>
        <p:spPr>
          <a:xfrm>
            <a:off x="1682758" y="260614"/>
            <a:ext cx="1161050" cy="410449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209" y="5085184"/>
            <a:ext cx="9182322" cy="523220"/>
          </a:xfrm>
          <a:prstGeom prst="rect">
            <a:avLst/>
          </a:prstGeom>
          <a:noFill/>
        </p:spPr>
        <p:txBody>
          <a:bodyPr wrap="none" rtlCol="0">
            <a:spAutoFit/>
          </a:bodyPr>
          <a:lstStyle/>
          <a:p>
            <a:r>
              <a:rPr lang="ja-JP" altLang="en-US" sz="2800" dirty="0"/>
              <a:t>エフィモフ</a:t>
            </a:r>
            <a:r>
              <a:rPr lang="ja-JP" altLang="en-US" sz="2800" dirty="0" smtClean="0"/>
              <a:t>状態を測定すれば、三体パラメータが決定できる。</a:t>
            </a:r>
            <a:endParaRPr kumimoji="1" lang="ja-JP" altLang="en-US" sz="2800" dirty="0"/>
          </a:p>
        </p:txBody>
      </p:sp>
      <p:grpSp>
        <p:nvGrpSpPr>
          <p:cNvPr id="26" name="グループ化 25"/>
          <p:cNvGrpSpPr/>
          <p:nvPr/>
        </p:nvGrpSpPr>
        <p:grpSpPr>
          <a:xfrm>
            <a:off x="1682758" y="1420906"/>
            <a:ext cx="3321290" cy="857705"/>
            <a:chOff x="1682758" y="1141273"/>
            <a:chExt cx="3321290" cy="857705"/>
          </a:xfrm>
        </p:grpSpPr>
        <p:cxnSp>
          <p:nvCxnSpPr>
            <p:cNvPr id="27" name="直線コネクタ 26"/>
            <p:cNvCxnSpPr/>
            <p:nvPr/>
          </p:nvCxnSpPr>
          <p:spPr>
            <a:xfrm>
              <a:off x="1691680" y="1501313"/>
              <a:ext cx="237626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682758" y="1285289"/>
              <a:ext cx="291861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682758" y="1969365"/>
              <a:ext cx="1521090" cy="2961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682758" y="1141273"/>
              <a:ext cx="332129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1" name="正方形/長方形 30"/>
          <p:cNvSpPr/>
          <p:nvPr/>
        </p:nvSpPr>
        <p:spPr>
          <a:xfrm>
            <a:off x="1691680" y="260614"/>
            <a:ext cx="836768" cy="410449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04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3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3160</TotalTime>
  <Words>2374</Words>
  <Application>Microsoft Office PowerPoint</Application>
  <PresentationFormat>画面に合わせる (4:3)</PresentationFormat>
  <Paragraphs>325</Paragraphs>
  <Slides>40</Slides>
  <Notes>6</Notes>
  <HiddenSlides>2</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2" baseType="lpstr">
      <vt:lpstr>Office ​​テーマ</vt:lpstr>
      <vt:lpstr>数式</vt:lpstr>
      <vt:lpstr>エフィモフ状態とvan der Waals universality （冷却原子系における自己束縛液滴の実現）</vt:lpstr>
      <vt:lpstr>冷却原子系を用いた少数多体系の研究</vt:lpstr>
      <vt:lpstr>PowerPoint プレゼンテーション</vt:lpstr>
      <vt:lpstr>小数多体系</vt:lpstr>
      <vt:lpstr>Efimov状態の観測</vt:lpstr>
      <vt:lpstr>scalingの観測</vt:lpstr>
      <vt:lpstr>三体パラメータ</vt:lpstr>
      <vt:lpstr>Hyper-spherical coordinate</vt:lpstr>
      <vt:lpstr>PowerPoint プレゼンテーション</vt:lpstr>
      <vt:lpstr>van der Waals universality</vt:lpstr>
      <vt:lpstr>van der Waals universality</vt:lpstr>
      <vt:lpstr>van der Waals universality</vt:lpstr>
      <vt:lpstr>PowerPoint プレゼンテーション</vt:lpstr>
      <vt:lpstr>Feshbach共鳴の「強さ」</vt:lpstr>
      <vt:lpstr>Feshbach共鳴の「強さ」</vt:lpstr>
      <vt:lpstr>Feshbach共鳴の「強さ」</vt:lpstr>
      <vt:lpstr>PowerPoint プレゼンテーション</vt:lpstr>
      <vt:lpstr>PowerPoint プレゼンテーション</vt:lpstr>
      <vt:lpstr>PowerPoint プレゼンテーション</vt:lpstr>
      <vt:lpstr>Efimov states in narrow resonance</vt:lpstr>
      <vt:lpstr>Efimov states in narrow resonance</vt:lpstr>
      <vt:lpstr>PowerPoint プレゼンテーション</vt:lpstr>
      <vt:lpstr>Experiment of 41K-87Rb mixture</vt:lpstr>
      <vt:lpstr>異核原子のEfimov状態</vt:lpstr>
      <vt:lpstr>K-Rb mixture</vt:lpstr>
      <vt:lpstr>PowerPoint プレゼンテーション</vt:lpstr>
      <vt:lpstr>PowerPoint プレゼンテーション</vt:lpstr>
      <vt:lpstr>Multi-channel spinor model</vt:lpstr>
      <vt:lpstr>Atom-dimer resonance in K-Rb mixture</vt:lpstr>
      <vt:lpstr>共鳴の観測・二体ロス係数の決定</vt:lpstr>
      <vt:lpstr>PowerPoint プレゼンテーション</vt:lpstr>
      <vt:lpstr>実験と理論の比較</vt:lpstr>
      <vt:lpstr>まとめ</vt:lpstr>
      <vt:lpstr>今後の展望（検討段階）</vt:lpstr>
      <vt:lpstr>Experiment @ OCU</vt:lpstr>
      <vt:lpstr>自己束縛液滴の生成</vt:lpstr>
      <vt:lpstr>自己束縛液滴の生成</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・エフィモフ状態とvan der Waals universality ・冷却原子系における液滴形成</dc:title>
  <dc:creator>KOHEI</dc:creator>
  <cp:lastModifiedBy>KOHEI</cp:lastModifiedBy>
  <cp:revision>65</cp:revision>
  <dcterms:created xsi:type="dcterms:W3CDTF">2020-05-25T04:55:14Z</dcterms:created>
  <dcterms:modified xsi:type="dcterms:W3CDTF">2020-05-29T05:52:07Z</dcterms:modified>
</cp:coreProperties>
</file>