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12192000" cy="16256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a:srgbClr val="F6ACDC"/>
    <a:srgbClr val="E92BA5"/>
    <a:srgbClr val="F070C2"/>
    <a:srgbClr val="C11D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4660"/>
  </p:normalViewPr>
  <p:slideViewPr>
    <p:cSldViewPr snapToGrid="0">
      <p:cViewPr varScale="1">
        <p:scale>
          <a:sx n="54" d="100"/>
          <a:sy n="54" d="100"/>
        </p:scale>
        <p:origin x="2688" y="-29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B19A1E6-CE87-456F-A492-32CA3B9F3C7F}" type="datetimeFigureOut">
              <a:rPr kumimoji="1" lang="ja-JP" altLang="en-US" smtClean="0"/>
              <a:t>2022/4/21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FD7861-EE5B-4FCE-BE48-336B9129F9F4}" type="slidenum">
              <a:rPr kumimoji="1" lang="ja-JP" altLang="en-US" smtClean="0"/>
              <a:t>‹#›</a:t>
            </a:fld>
            <a:endParaRPr kumimoji="1" lang="ja-JP" altLang="en-US"/>
          </a:p>
        </p:txBody>
      </p:sp>
    </p:spTree>
    <p:extLst>
      <p:ext uri="{BB962C8B-B14F-4D97-AF65-F5344CB8AC3E}">
        <p14:creationId xmlns:p14="http://schemas.microsoft.com/office/powerpoint/2010/main" val="3521434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B19A1E6-CE87-456F-A492-32CA3B9F3C7F}" type="datetimeFigureOut">
              <a:rPr kumimoji="1" lang="ja-JP" altLang="en-US" smtClean="0"/>
              <a:t>2022/4/21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FD7861-EE5B-4FCE-BE48-336B9129F9F4}" type="slidenum">
              <a:rPr kumimoji="1" lang="ja-JP" altLang="en-US" smtClean="0"/>
              <a:t>‹#›</a:t>
            </a:fld>
            <a:endParaRPr kumimoji="1" lang="ja-JP" altLang="en-US"/>
          </a:p>
        </p:txBody>
      </p:sp>
    </p:spTree>
    <p:extLst>
      <p:ext uri="{BB962C8B-B14F-4D97-AF65-F5344CB8AC3E}">
        <p14:creationId xmlns:p14="http://schemas.microsoft.com/office/powerpoint/2010/main" val="1989665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B19A1E6-CE87-456F-A492-32CA3B9F3C7F}" type="datetimeFigureOut">
              <a:rPr kumimoji="1" lang="ja-JP" altLang="en-US" smtClean="0"/>
              <a:t>2022/4/21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FD7861-EE5B-4FCE-BE48-336B9129F9F4}" type="slidenum">
              <a:rPr kumimoji="1" lang="ja-JP" altLang="en-US" smtClean="0"/>
              <a:t>‹#›</a:t>
            </a:fld>
            <a:endParaRPr kumimoji="1" lang="ja-JP" altLang="en-US"/>
          </a:p>
        </p:txBody>
      </p:sp>
    </p:spTree>
    <p:extLst>
      <p:ext uri="{BB962C8B-B14F-4D97-AF65-F5344CB8AC3E}">
        <p14:creationId xmlns:p14="http://schemas.microsoft.com/office/powerpoint/2010/main" val="3250617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B19A1E6-CE87-456F-A492-32CA3B9F3C7F}" type="datetimeFigureOut">
              <a:rPr kumimoji="1" lang="ja-JP" altLang="en-US" smtClean="0"/>
              <a:t>2022/4/21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FD7861-EE5B-4FCE-BE48-336B9129F9F4}" type="slidenum">
              <a:rPr kumimoji="1" lang="ja-JP" altLang="en-US" smtClean="0"/>
              <a:t>‹#›</a:t>
            </a:fld>
            <a:endParaRPr kumimoji="1" lang="ja-JP" altLang="en-US"/>
          </a:p>
        </p:txBody>
      </p:sp>
    </p:spTree>
    <p:extLst>
      <p:ext uri="{BB962C8B-B14F-4D97-AF65-F5344CB8AC3E}">
        <p14:creationId xmlns:p14="http://schemas.microsoft.com/office/powerpoint/2010/main" val="2869149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B19A1E6-CE87-456F-A492-32CA3B9F3C7F}" type="datetimeFigureOut">
              <a:rPr kumimoji="1" lang="ja-JP" altLang="en-US" smtClean="0"/>
              <a:t>2022/4/21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FD7861-EE5B-4FCE-BE48-336B9129F9F4}" type="slidenum">
              <a:rPr kumimoji="1" lang="ja-JP" altLang="en-US" smtClean="0"/>
              <a:t>‹#›</a:t>
            </a:fld>
            <a:endParaRPr kumimoji="1" lang="ja-JP" altLang="en-US"/>
          </a:p>
        </p:txBody>
      </p:sp>
    </p:spTree>
    <p:extLst>
      <p:ext uri="{BB962C8B-B14F-4D97-AF65-F5344CB8AC3E}">
        <p14:creationId xmlns:p14="http://schemas.microsoft.com/office/powerpoint/2010/main" val="975953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B19A1E6-CE87-456F-A492-32CA3B9F3C7F}" type="datetimeFigureOut">
              <a:rPr kumimoji="1" lang="ja-JP" altLang="en-US" smtClean="0"/>
              <a:t>2022/4/21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0FD7861-EE5B-4FCE-BE48-336B9129F9F4}" type="slidenum">
              <a:rPr kumimoji="1" lang="ja-JP" altLang="en-US" smtClean="0"/>
              <a:t>‹#›</a:t>
            </a:fld>
            <a:endParaRPr kumimoji="1" lang="ja-JP" altLang="en-US"/>
          </a:p>
        </p:txBody>
      </p:sp>
    </p:spTree>
    <p:extLst>
      <p:ext uri="{BB962C8B-B14F-4D97-AF65-F5344CB8AC3E}">
        <p14:creationId xmlns:p14="http://schemas.microsoft.com/office/powerpoint/2010/main" val="685529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4" name="Content Placeholder 3"/>
          <p:cNvSpPr>
            <a:spLocks noGrp="1"/>
          </p:cNvSpPr>
          <p:nvPr>
            <p:ph sz="half" idx="2"/>
          </p:nvPr>
        </p:nvSpPr>
        <p:spPr>
          <a:xfrm>
            <a:off x="839789" y="5937956"/>
            <a:ext cx="5157787"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6" name="Content Placeholder 5"/>
          <p:cNvSpPr>
            <a:spLocks noGrp="1"/>
          </p:cNvSpPr>
          <p:nvPr>
            <p:ph sz="quarter" idx="4"/>
          </p:nvPr>
        </p:nvSpPr>
        <p:spPr>
          <a:xfrm>
            <a:off x="6172201" y="5937956"/>
            <a:ext cx="5183188"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B19A1E6-CE87-456F-A492-32CA3B9F3C7F}" type="datetimeFigureOut">
              <a:rPr kumimoji="1" lang="ja-JP" altLang="en-US" smtClean="0"/>
              <a:t>2022/4/21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0FD7861-EE5B-4FCE-BE48-336B9129F9F4}" type="slidenum">
              <a:rPr kumimoji="1" lang="ja-JP" altLang="en-US" smtClean="0"/>
              <a:t>‹#›</a:t>
            </a:fld>
            <a:endParaRPr kumimoji="1" lang="ja-JP" altLang="en-US"/>
          </a:p>
        </p:txBody>
      </p:sp>
    </p:spTree>
    <p:extLst>
      <p:ext uri="{BB962C8B-B14F-4D97-AF65-F5344CB8AC3E}">
        <p14:creationId xmlns:p14="http://schemas.microsoft.com/office/powerpoint/2010/main" val="2540900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B19A1E6-CE87-456F-A492-32CA3B9F3C7F}" type="datetimeFigureOut">
              <a:rPr kumimoji="1" lang="ja-JP" altLang="en-US" smtClean="0"/>
              <a:t>2022/4/21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0FD7861-EE5B-4FCE-BE48-336B9129F9F4}" type="slidenum">
              <a:rPr kumimoji="1" lang="ja-JP" altLang="en-US" smtClean="0"/>
              <a:t>‹#›</a:t>
            </a:fld>
            <a:endParaRPr kumimoji="1" lang="ja-JP" altLang="en-US"/>
          </a:p>
        </p:txBody>
      </p:sp>
    </p:spTree>
    <p:extLst>
      <p:ext uri="{BB962C8B-B14F-4D97-AF65-F5344CB8AC3E}">
        <p14:creationId xmlns:p14="http://schemas.microsoft.com/office/powerpoint/2010/main" val="3162668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19A1E6-CE87-456F-A492-32CA3B9F3C7F}" type="datetimeFigureOut">
              <a:rPr kumimoji="1" lang="ja-JP" altLang="en-US" smtClean="0"/>
              <a:t>2022/4/21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0FD7861-EE5B-4FCE-BE48-336B9129F9F4}" type="slidenum">
              <a:rPr kumimoji="1" lang="ja-JP" altLang="en-US" smtClean="0"/>
              <a:t>‹#›</a:t>
            </a:fld>
            <a:endParaRPr kumimoji="1" lang="ja-JP" altLang="en-US"/>
          </a:p>
        </p:txBody>
      </p:sp>
    </p:spTree>
    <p:extLst>
      <p:ext uri="{BB962C8B-B14F-4D97-AF65-F5344CB8AC3E}">
        <p14:creationId xmlns:p14="http://schemas.microsoft.com/office/powerpoint/2010/main" val="2984614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19A1E6-CE87-456F-A492-32CA3B9F3C7F}" type="datetimeFigureOut">
              <a:rPr kumimoji="1" lang="ja-JP" altLang="en-US" smtClean="0"/>
              <a:t>2022/4/21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0FD7861-EE5B-4FCE-BE48-336B9129F9F4}" type="slidenum">
              <a:rPr kumimoji="1" lang="ja-JP" altLang="en-US" smtClean="0"/>
              <a:t>‹#›</a:t>
            </a:fld>
            <a:endParaRPr kumimoji="1" lang="ja-JP" altLang="en-US"/>
          </a:p>
        </p:txBody>
      </p:sp>
    </p:spTree>
    <p:extLst>
      <p:ext uri="{BB962C8B-B14F-4D97-AF65-F5344CB8AC3E}">
        <p14:creationId xmlns:p14="http://schemas.microsoft.com/office/powerpoint/2010/main" val="3807819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a:t>図を追加</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19A1E6-CE87-456F-A492-32CA3B9F3C7F}" type="datetimeFigureOut">
              <a:rPr kumimoji="1" lang="ja-JP" altLang="en-US" smtClean="0"/>
              <a:t>2022/4/21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0FD7861-EE5B-4FCE-BE48-336B9129F9F4}" type="slidenum">
              <a:rPr kumimoji="1" lang="ja-JP" altLang="en-US" smtClean="0"/>
              <a:t>‹#›</a:t>
            </a:fld>
            <a:endParaRPr kumimoji="1" lang="ja-JP" altLang="en-US"/>
          </a:p>
        </p:txBody>
      </p:sp>
    </p:spTree>
    <p:extLst>
      <p:ext uri="{BB962C8B-B14F-4D97-AF65-F5344CB8AC3E}">
        <p14:creationId xmlns:p14="http://schemas.microsoft.com/office/powerpoint/2010/main" val="445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BB19A1E6-CE87-456F-A492-32CA3B9F3C7F}" type="datetimeFigureOut">
              <a:rPr kumimoji="1" lang="ja-JP" altLang="en-US" smtClean="0"/>
              <a:t>2022/4/21</a:t>
            </a:fld>
            <a:endParaRPr kumimoji="1" lang="ja-JP" altLang="en-US"/>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60FD7861-EE5B-4FCE-BE48-336B9129F9F4}" type="slidenum">
              <a:rPr kumimoji="1" lang="ja-JP" altLang="en-US" smtClean="0"/>
              <a:t>‹#›</a:t>
            </a:fld>
            <a:endParaRPr kumimoji="1" lang="ja-JP" altLang="en-US"/>
          </a:p>
        </p:txBody>
      </p:sp>
    </p:spTree>
    <p:extLst>
      <p:ext uri="{BB962C8B-B14F-4D97-AF65-F5344CB8AC3E}">
        <p14:creationId xmlns:p14="http://schemas.microsoft.com/office/powerpoint/2010/main" val="156931250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see-sar.peatix.com/" TargetMode="External"/><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904495940"/>
              </p:ext>
            </p:extLst>
          </p:nvPr>
        </p:nvGraphicFramePr>
        <p:xfrm>
          <a:off x="8021" y="12340858"/>
          <a:ext cx="6147055" cy="2827393"/>
        </p:xfrm>
        <a:graphic>
          <a:graphicData uri="http://schemas.openxmlformats.org/drawingml/2006/table">
            <a:tbl>
              <a:tblPr firstRow="1" bandRow="1">
                <a:tableStyleId>{0E3FDE45-AF77-4B5C-9715-49D594BDF05E}</a:tableStyleId>
              </a:tblPr>
              <a:tblGrid>
                <a:gridCol w="1681103">
                  <a:extLst>
                    <a:ext uri="{9D8B030D-6E8A-4147-A177-3AD203B41FA5}">
                      <a16:colId xmlns:a16="http://schemas.microsoft.com/office/drawing/2014/main" val="3686635888"/>
                    </a:ext>
                  </a:extLst>
                </a:gridCol>
                <a:gridCol w="4465952">
                  <a:extLst>
                    <a:ext uri="{9D8B030D-6E8A-4147-A177-3AD203B41FA5}">
                      <a16:colId xmlns:a16="http://schemas.microsoft.com/office/drawing/2014/main" val="3749185005"/>
                    </a:ext>
                  </a:extLst>
                </a:gridCol>
              </a:tblGrid>
              <a:tr h="361842">
                <a:tc gridSpan="2">
                  <a:txBody>
                    <a:bodyPr/>
                    <a:lstStyle/>
                    <a:p>
                      <a:r>
                        <a:rPr kumimoji="1" lang="ja-JP" altLang="en-US" sz="1800" dirty="0">
                          <a:latin typeface="UD デジタル 教科書体 N-B" panose="02020700000000000000" pitchFamily="17" charset="-128"/>
                          <a:ea typeface="UD デジタル 教科書体 N-B" panose="02020700000000000000" pitchFamily="17" charset="-128"/>
                        </a:rPr>
                        <a:t>スケジュール</a:t>
                      </a:r>
                    </a:p>
                  </a:txBody>
                  <a:tcPr/>
                </a:tc>
                <a:tc hMerge="1">
                  <a:txBody>
                    <a:bodyPr/>
                    <a:lstStyle/>
                    <a:p>
                      <a:endParaRPr kumimoji="1" lang="ja-JP" altLang="en-US" dirty="0"/>
                    </a:p>
                  </a:txBody>
                  <a:tcPr/>
                </a:tc>
                <a:extLst>
                  <a:ext uri="{0D108BD9-81ED-4DB2-BD59-A6C34878D82A}">
                    <a16:rowId xmlns:a16="http://schemas.microsoft.com/office/drawing/2014/main" val="893329881"/>
                  </a:ext>
                </a:extLst>
              </a:tr>
              <a:tr h="408059">
                <a:tc>
                  <a:txBody>
                    <a:bodyPr/>
                    <a:lstStyle/>
                    <a:p>
                      <a:r>
                        <a:rPr kumimoji="1" lang="en-US" altLang="ja-JP" sz="1800" dirty="0">
                          <a:latin typeface="UD デジタル 教科書体 N-B" panose="02020700000000000000" pitchFamily="17" charset="-128"/>
                          <a:ea typeface="UD デジタル 教科書体 N-B" panose="02020700000000000000" pitchFamily="17" charset="-128"/>
                        </a:rPr>
                        <a:t> 9</a:t>
                      </a:r>
                      <a:r>
                        <a:rPr kumimoji="1" lang="ja-JP" altLang="en-US" sz="1800" dirty="0">
                          <a:latin typeface="UD デジタル 教科書体 N-B" panose="02020700000000000000" pitchFamily="17" charset="-128"/>
                          <a:ea typeface="UD デジタル 教科書体 N-B" panose="02020700000000000000" pitchFamily="17" charset="-128"/>
                        </a:rPr>
                        <a:t>：</a:t>
                      </a:r>
                      <a:r>
                        <a:rPr kumimoji="1" lang="en-US" altLang="ja-JP" sz="1800" dirty="0">
                          <a:latin typeface="UD デジタル 教科書体 N-B" panose="02020700000000000000" pitchFamily="17" charset="-128"/>
                          <a:ea typeface="UD デジタル 教科書体 N-B" panose="02020700000000000000" pitchFamily="17" charset="-128"/>
                        </a:rPr>
                        <a:t>45-10</a:t>
                      </a:r>
                      <a:r>
                        <a:rPr kumimoji="1" lang="ja-JP" altLang="en-US" sz="1800" dirty="0">
                          <a:latin typeface="UD デジタル 教科書体 N-B" panose="02020700000000000000" pitchFamily="17" charset="-128"/>
                          <a:ea typeface="UD デジタル 教科書体 N-B" panose="02020700000000000000" pitchFamily="17" charset="-128"/>
                        </a:rPr>
                        <a:t>：</a:t>
                      </a:r>
                      <a:r>
                        <a:rPr kumimoji="1" lang="en-US" altLang="ja-JP" sz="1800" dirty="0">
                          <a:latin typeface="UD デジタル 教科書体 N-B" panose="02020700000000000000" pitchFamily="17" charset="-128"/>
                          <a:ea typeface="UD デジタル 教科書体 N-B" panose="02020700000000000000" pitchFamily="17" charset="-128"/>
                        </a:rPr>
                        <a:t>00</a:t>
                      </a:r>
                      <a:endParaRPr kumimoji="1" lang="ja-JP" altLang="en-US" sz="1800" b="1" dirty="0">
                        <a:latin typeface="UD デジタル 教科書体 N-B" panose="02020700000000000000" pitchFamily="17" charset="-128"/>
                        <a:ea typeface="UD デジタル 教科書体 N-B" panose="02020700000000000000" pitchFamily="17" charset="-128"/>
                      </a:endParaRPr>
                    </a:p>
                  </a:txBody>
                  <a:tcPr/>
                </a:tc>
                <a:tc>
                  <a:txBody>
                    <a:bodyPr/>
                    <a:lstStyle/>
                    <a:p>
                      <a:r>
                        <a:rPr kumimoji="1" lang="ja-JP" altLang="en-US" sz="1800" dirty="0" smtClean="0">
                          <a:latin typeface="UD デジタル 教科書体 N-B" panose="02020700000000000000" pitchFamily="17" charset="-128"/>
                          <a:ea typeface="UD デジタル 教科書体 N-B" panose="02020700000000000000" pitchFamily="17" charset="-128"/>
                        </a:rPr>
                        <a:t>受付（</a:t>
                      </a:r>
                      <a:r>
                        <a:rPr kumimoji="1" lang="en-US" altLang="ja-JP" sz="1800" dirty="0" smtClean="0">
                          <a:latin typeface="UD デジタル 教科書体 N-B" panose="02020700000000000000" pitchFamily="17" charset="-128"/>
                          <a:ea typeface="UD デジタル 教科書体 N-B" panose="02020700000000000000" pitchFamily="17" charset="-128"/>
                        </a:rPr>
                        <a:t>10</a:t>
                      </a:r>
                      <a:r>
                        <a:rPr kumimoji="1" lang="ja-JP" altLang="en-US" sz="1800" dirty="0" smtClean="0">
                          <a:latin typeface="UD デジタル 教科書体 N-B" panose="02020700000000000000" pitchFamily="17" charset="-128"/>
                          <a:ea typeface="UD デジタル 教科書体 N-B" panose="02020700000000000000" pitchFamily="17" charset="-128"/>
                        </a:rPr>
                        <a:t>：</a:t>
                      </a:r>
                      <a:r>
                        <a:rPr kumimoji="1" lang="en-US" altLang="ja-JP" sz="1800" dirty="0" smtClean="0">
                          <a:latin typeface="UD デジタル 教科書体 N-B" panose="02020700000000000000" pitchFamily="17" charset="-128"/>
                          <a:ea typeface="UD デジタル 教科書体 N-B" panose="02020700000000000000" pitchFamily="17" charset="-128"/>
                        </a:rPr>
                        <a:t>00</a:t>
                      </a:r>
                      <a:r>
                        <a:rPr kumimoji="1" lang="ja-JP" altLang="en-US" sz="1800" dirty="0" smtClean="0">
                          <a:latin typeface="UD デジタル 教科書体 N-B" panose="02020700000000000000" pitchFamily="17" charset="-128"/>
                          <a:ea typeface="UD デジタル 教科書体 N-B" panose="02020700000000000000" pitchFamily="17" charset="-128"/>
                        </a:rPr>
                        <a:t>－</a:t>
                      </a:r>
                      <a:r>
                        <a:rPr kumimoji="1" lang="en-US" altLang="ja-JP" sz="1800" dirty="0" smtClean="0">
                          <a:latin typeface="UD デジタル 教科書体 N-B" panose="02020700000000000000" pitchFamily="17" charset="-128"/>
                          <a:ea typeface="UD デジタル 教科書体 N-B" panose="02020700000000000000" pitchFamily="17" charset="-128"/>
                        </a:rPr>
                        <a:t>10</a:t>
                      </a:r>
                      <a:r>
                        <a:rPr kumimoji="1" lang="ja-JP" altLang="en-US" sz="1800" dirty="0" smtClean="0">
                          <a:latin typeface="UD デジタル 教科書体 N-B" panose="02020700000000000000" pitchFamily="17" charset="-128"/>
                          <a:ea typeface="UD デジタル 教科書体 N-B" panose="02020700000000000000" pitchFamily="17" charset="-128"/>
                        </a:rPr>
                        <a:t>：</a:t>
                      </a:r>
                      <a:r>
                        <a:rPr kumimoji="1" lang="en-US" altLang="ja-JP" sz="1800" dirty="0" smtClean="0">
                          <a:latin typeface="UD デジタル 教科書体 N-B" panose="02020700000000000000" pitchFamily="17" charset="-128"/>
                          <a:ea typeface="UD デジタル 教科書体 N-B" panose="02020700000000000000" pitchFamily="17" charset="-128"/>
                        </a:rPr>
                        <a:t>05</a:t>
                      </a:r>
                      <a:r>
                        <a:rPr kumimoji="1" lang="ja-JP" altLang="en-US" sz="1800" dirty="0" smtClean="0">
                          <a:latin typeface="UD デジタル 教科書体 N-B" panose="02020700000000000000" pitchFamily="17" charset="-128"/>
                          <a:ea typeface="UD デジタル 教科書体 N-B" panose="02020700000000000000" pitchFamily="17" charset="-128"/>
                        </a:rPr>
                        <a:t>　主催者挨拶）</a:t>
                      </a:r>
                      <a:endParaRPr kumimoji="1" lang="ja-JP" altLang="en-US" sz="1800" b="1" dirty="0">
                        <a:latin typeface="UD デジタル 教科書体 N-B" panose="02020700000000000000" pitchFamily="17" charset="-128"/>
                        <a:ea typeface="UD デジタル 教科書体 N-B" panose="02020700000000000000" pitchFamily="17" charset="-128"/>
                      </a:endParaRPr>
                    </a:p>
                  </a:txBody>
                  <a:tcPr/>
                </a:tc>
                <a:extLst>
                  <a:ext uri="{0D108BD9-81ED-4DB2-BD59-A6C34878D82A}">
                    <a16:rowId xmlns:a16="http://schemas.microsoft.com/office/drawing/2014/main" val="2944521589"/>
                  </a:ext>
                </a:extLst>
              </a:tr>
              <a:tr h="408059">
                <a:tc>
                  <a:txBody>
                    <a:bodyPr/>
                    <a:lstStyle/>
                    <a:p>
                      <a:r>
                        <a:rPr kumimoji="1" lang="en-US" altLang="ja-JP" sz="1800" dirty="0">
                          <a:latin typeface="UD デジタル 教科書体 N-B" panose="02020700000000000000" pitchFamily="17" charset="-128"/>
                          <a:ea typeface="UD デジタル 教科書体 N-B" panose="02020700000000000000" pitchFamily="17" charset="-128"/>
                        </a:rPr>
                        <a:t>10</a:t>
                      </a:r>
                      <a:r>
                        <a:rPr kumimoji="1" lang="ja-JP" altLang="en-US" sz="1800" dirty="0">
                          <a:latin typeface="UD デジタル 教科書体 N-B" panose="02020700000000000000" pitchFamily="17" charset="-128"/>
                          <a:ea typeface="UD デジタル 教科書体 N-B" panose="02020700000000000000" pitchFamily="17" charset="-128"/>
                        </a:rPr>
                        <a:t>：</a:t>
                      </a:r>
                      <a:r>
                        <a:rPr kumimoji="1" lang="en-US" altLang="ja-JP" sz="1800" dirty="0" smtClean="0">
                          <a:latin typeface="UD デジタル 教科書体 N-B" panose="02020700000000000000" pitchFamily="17" charset="-128"/>
                          <a:ea typeface="UD デジタル 教科書体 N-B" panose="02020700000000000000" pitchFamily="17" charset="-128"/>
                        </a:rPr>
                        <a:t>05-12</a:t>
                      </a:r>
                      <a:r>
                        <a:rPr kumimoji="1" lang="ja-JP" altLang="en-US" sz="1800" dirty="0" smtClean="0">
                          <a:latin typeface="UD デジタル 教科書体 N-B" panose="02020700000000000000" pitchFamily="17" charset="-128"/>
                          <a:ea typeface="UD デジタル 教科書体 N-B" panose="02020700000000000000" pitchFamily="17" charset="-128"/>
                        </a:rPr>
                        <a:t>：</a:t>
                      </a:r>
                      <a:r>
                        <a:rPr kumimoji="1" lang="en-US" altLang="ja-JP" sz="1800" dirty="0" smtClean="0">
                          <a:latin typeface="UD デジタル 教科書体 N-B" panose="02020700000000000000" pitchFamily="17" charset="-128"/>
                          <a:ea typeface="UD デジタル 教科書体 N-B" panose="02020700000000000000" pitchFamily="17" charset="-128"/>
                        </a:rPr>
                        <a:t>00</a:t>
                      </a:r>
                      <a:endParaRPr kumimoji="1" lang="ja-JP" altLang="en-US" sz="1800" b="1" dirty="0">
                        <a:latin typeface="UD デジタル 教科書体 N-B" panose="02020700000000000000" pitchFamily="17" charset="-128"/>
                        <a:ea typeface="UD デジタル 教科書体 N-B" panose="02020700000000000000" pitchFamily="17" charset="-128"/>
                      </a:endParaRPr>
                    </a:p>
                  </a:txBody>
                  <a:tcPr/>
                </a:tc>
                <a:tc>
                  <a:txBody>
                    <a:bodyPr/>
                    <a:lstStyle/>
                    <a:p>
                      <a:r>
                        <a:rPr kumimoji="1" lang="ja-JP" altLang="en-US" sz="1800" dirty="0" smtClean="0">
                          <a:latin typeface="UD デジタル 教科書体 N-B" panose="02020700000000000000" pitchFamily="17" charset="-128"/>
                          <a:ea typeface="UD デジタル 教科書体 N-B" panose="02020700000000000000" pitchFamily="17" charset="-128"/>
                        </a:rPr>
                        <a:t>講義＆ワーク：安全な場づくり（藤岡）</a:t>
                      </a:r>
                      <a:endParaRPr kumimoji="1" lang="ja-JP" altLang="en-US" sz="1800" b="1" dirty="0">
                        <a:latin typeface="UD デジタル 教科書体 N-B" panose="02020700000000000000" pitchFamily="17" charset="-128"/>
                        <a:ea typeface="UD デジタル 教科書体 N-B" panose="02020700000000000000" pitchFamily="17" charset="-128"/>
                      </a:endParaRPr>
                    </a:p>
                  </a:txBody>
                  <a:tcPr/>
                </a:tc>
                <a:extLst>
                  <a:ext uri="{0D108BD9-81ED-4DB2-BD59-A6C34878D82A}">
                    <a16:rowId xmlns:a16="http://schemas.microsoft.com/office/drawing/2014/main" val="3071067934"/>
                  </a:ext>
                </a:extLst>
              </a:tr>
              <a:tr h="408059">
                <a:tc>
                  <a:txBody>
                    <a:bodyPr/>
                    <a:lstStyle/>
                    <a:p>
                      <a:r>
                        <a:rPr kumimoji="1" lang="en-US" altLang="ja-JP" sz="1800" dirty="0" smtClean="0">
                          <a:latin typeface="UD デジタル 教科書体 N-B" panose="02020700000000000000" pitchFamily="17" charset="-128"/>
                          <a:ea typeface="UD デジタル 教科書体 N-B" panose="02020700000000000000" pitchFamily="17" charset="-128"/>
                        </a:rPr>
                        <a:t>12</a:t>
                      </a:r>
                      <a:r>
                        <a:rPr kumimoji="1" lang="ja-JP" altLang="en-US" sz="1800" dirty="0" smtClean="0">
                          <a:latin typeface="UD デジタル 教科書体 N-B" panose="02020700000000000000" pitchFamily="17" charset="-128"/>
                          <a:ea typeface="UD デジタル 教科書体 N-B" panose="02020700000000000000" pitchFamily="17" charset="-128"/>
                        </a:rPr>
                        <a:t>：</a:t>
                      </a:r>
                      <a:r>
                        <a:rPr kumimoji="1" lang="en-US" altLang="ja-JP" sz="1800" dirty="0" smtClean="0">
                          <a:latin typeface="UD デジタル 教科書体 N-B" panose="02020700000000000000" pitchFamily="17" charset="-128"/>
                          <a:ea typeface="UD デジタル 教科書体 N-B" panose="02020700000000000000" pitchFamily="17" charset="-128"/>
                        </a:rPr>
                        <a:t>00-13</a:t>
                      </a:r>
                      <a:r>
                        <a:rPr kumimoji="1" lang="ja-JP" altLang="en-US" sz="1800" dirty="0" smtClean="0">
                          <a:latin typeface="UD デジタル 教科書体 N-B" panose="02020700000000000000" pitchFamily="17" charset="-128"/>
                          <a:ea typeface="UD デジタル 教科書体 N-B" panose="02020700000000000000" pitchFamily="17" charset="-128"/>
                        </a:rPr>
                        <a:t>：</a:t>
                      </a:r>
                      <a:r>
                        <a:rPr kumimoji="1" lang="en-US" altLang="ja-JP" sz="1800" dirty="0">
                          <a:latin typeface="UD デジタル 教科書体 N-B" panose="02020700000000000000" pitchFamily="17" charset="-128"/>
                          <a:ea typeface="UD デジタル 教科書体 N-B" panose="02020700000000000000" pitchFamily="17" charset="-128"/>
                        </a:rPr>
                        <a:t>00</a:t>
                      </a:r>
                      <a:r>
                        <a:rPr kumimoji="1" lang="ja-JP" altLang="en-US" sz="1800" dirty="0">
                          <a:latin typeface="UD デジタル 教科書体 N-B" panose="02020700000000000000" pitchFamily="17" charset="-128"/>
                          <a:ea typeface="UD デジタル 教科書体 N-B" panose="02020700000000000000" pitchFamily="17" charset="-128"/>
                        </a:rPr>
                        <a:t>　</a:t>
                      </a:r>
                      <a:endParaRPr kumimoji="1" lang="ja-JP" altLang="en-US" sz="1800" b="1" dirty="0">
                        <a:latin typeface="UD デジタル 教科書体 N-B" panose="02020700000000000000" pitchFamily="17" charset="-128"/>
                        <a:ea typeface="UD デジタル 教科書体 N-B" panose="02020700000000000000" pitchFamily="17" charset="-128"/>
                      </a:endParaRPr>
                    </a:p>
                  </a:txBody>
                  <a:tcPr/>
                </a:tc>
                <a:tc>
                  <a:txBody>
                    <a:bodyPr/>
                    <a:lstStyle/>
                    <a:p>
                      <a:r>
                        <a:rPr kumimoji="1" lang="ja-JP" altLang="en-US" sz="1800" dirty="0" smtClean="0">
                          <a:latin typeface="UD デジタル 教科書体 N-B" panose="02020700000000000000" pitchFamily="17" charset="-128"/>
                          <a:ea typeface="UD デジタル 教科書体 N-B" panose="02020700000000000000" pitchFamily="17" charset="-128"/>
                        </a:rPr>
                        <a:t>お昼休憩</a:t>
                      </a:r>
                      <a:endParaRPr kumimoji="1" lang="ja-JP" altLang="en-US" sz="1800" b="1" dirty="0">
                        <a:latin typeface="UD デジタル 教科書体 N-B" panose="02020700000000000000" pitchFamily="17" charset="-128"/>
                        <a:ea typeface="UD デジタル 教科書体 N-B" panose="02020700000000000000" pitchFamily="17" charset="-128"/>
                      </a:endParaRPr>
                    </a:p>
                  </a:txBody>
                  <a:tcPr/>
                </a:tc>
                <a:extLst>
                  <a:ext uri="{0D108BD9-81ED-4DB2-BD59-A6C34878D82A}">
                    <a16:rowId xmlns:a16="http://schemas.microsoft.com/office/drawing/2014/main" val="3763567304"/>
                  </a:ext>
                </a:extLst>
              </a:tr>
              <a:tr h="408059">
                <a:tc>
                  <a:txBody>
                    <a:bodyPr/>
                    <a:lstStyle/>
                    <a:p>
                      <a:r>
                        <a:rPr kumimoji="1" lang="en-US" altLang="ja-JP" sz="1800" dirty="0" smtClean="0">
                          <a:latin typeface="UD デジタル 教科書体 N-B" panose="02020700000000000000" pitchFamily="17" charset="-128"/>
                          <a:ea typeface="UD デジタル 教科書体 N-B" panose="02020700000000000000" pitchFamily="17" charset="-128"/>
                        </a:rPr>
                        <a:t>13</a:t>
                      </a:r>
                      <a:r>
                        <a:rPr kumimoji="1" lang="ja-JP" altLang="en-US" sz="1800" dirty="0" smtClean="0">
                          <a:latin typeface="UD デジタル 教科書体 N-B" panose="02020700000000000000" pitchFamily="17" charset="-128"/>
                          <a:ea typeface="UD デジタル 教科書体 N-B" panose="02020700000000000000" pitchFamily="17" charset="-128"/>
                        </a:rPr>
                        <a:t>：</a:t>
                      </a:r>
                      <a:r>
                        <a:rPr kumimoji="1" lang="en-US" altLang="ja-JP" sz="1800" dirty="0" smtClean="0">
                          <a:latin typeface="UD デジタル 教科書体 N-B" panose="02020700000000000000" pitchFamily="17" charset="-128"/>
                          <a:ea typeface="UD デジタル 教科書体 N-B" panose="02020700000000000000" pitchFamily="17" charset="-128"/>
                        </a:rPr>
                        <a:t>00-14</a:t>
                      </a:r>
                      <a:r>
                        <a:rPr kumimoji="1" lang="ja-JP" altLang="en-US" sz="1800" dirty="0" smtClean="0">
                          <a:latin typeface="UD デジタル 教科書体 N-B" panose="02020700000000000000" pitchFamily="17" charset="-128"/>
                          <a:ea typeface="UD デジタル 教科書体 N-B" panose="02020700000000000000" pitchFamily="17" charset="-128"/>
                        </a:rPr>
                        <a:t>：</a:t>
                      </a:r>
                      <a:r>
                        <a:rPr kumimoji="1" lang="en-US" altLang="ja-JP" sz="1800" dirty="0">
                          <a:latin typeface="UD デジタル 教科書体 N-B" panose="02020700000000000000" pitchFamily="17" charset="-128"/>
                          <a:ea typeface="UD デジタル 教科書体 N-B" panose="02020700000000000000" pitchFamily="17" charset="-128"/>
                        </a:rPr>
                        <a:t>00</a:t>
                      </a:r>
                      <a:endParaRPr kumimoji="1" lang="ja-JP" altLang="en-US" sz="1800" b="1" dirty="0">
                        <a:latin typeface="UD デジタル 教科書体 N-B" panose="02020700000000000000" pitchFamily="17" charset="-128"/>
                        <a:ea typeface="UD デジタル 教科書体 N-B" panose="02020700000000000000" pitchFamily="17" charset="-128"/>
                      </a:endParaRPr>
                    </a:p>
                  </a:txBody>
                  <a:tcPr/>
                </a:tc>
                <a:tc>
                  <a:txBody>
                    <a:bodyPr/>
                    <a:lstStyle/>
                    <a:p>
                      <a:r>
                        <a:rPr kumimoji="1" lang="ja-JP" altLang="en-US" sz="1800" dirty="0" smtClean="0">
                          <a:latin typeface="UD デジタル 教科書体 N-B" panose="02020700000000000000" pitchFamily="17" charset="-128"/>
                          <a:ea typeface="UD デジタル 教科書体 N-B" panose="02020700000000000000" pitchFamily="17" charset="-128"/>
                        </a:rPr>
                        <a:t>支援者への影響（野坂・吉田）</a:t>
                      </a:r>
                      <a:endParaRPr kumimoji="1" lang="ja-JP" altLang="en-US" sz="1800" b="1" dirty="0">
                        <a:latin typeface="UD デジタル 教科書体 N-B" panose="02020700000000000000" pitchFamily="17" charset="-128"/>
                        <a:ea typeface="UD デジタル 教科書体 N-B" panose="02020700000000000000" pitchFamily="17" charset="-128"/>
                      </a:endParaRPr>
                    </a:p>
                  </a:txBody>
                  <a:tcPr/>
                </a:tc>
                <a:extLst>
                  <a:ext uri="{0D108BD9-81ED-4DB2-BD59-A6C34878D82A}">
                    <a16:rowId xmlns:a16="http://schemas.microsoft.com/office/drawing/2014/main" val="1245883180"/>
                  </a:ext>
                </a:extLst>
              </a:tr>
              <a:tr h="421338">
                <a:tc>
                  <a:txBody>
                    <a:bodyPr/>
                    <a:lstStyle/>
                    <a:p>
                      <a:r>
                        <a:rPr kumimoji="1" lang="en-US" altLang="ja-JP" sz="1800" dirty="0" smtClean="0">
                          <a:latin typeface="UD デジタル 教科書体 N-B" panose="02020700000000000000" pitchFamily="17" charset="-128"/>
                          <a:ea typeface="UD デジタル 教科書体 N-B" panose="02020700000000000000" pitchFamily="17" charset="-128"/>
                        </a:rPr>
                        <a:t>14</a:t>
                      </a:r>
                      <a:r>
                        <a:rPr kumimoji="1" lang="ja-JP" altLang="en-US" sz="1800" dirty="0" smtClean="0">
                          <a:latin typeface="UD デジタル 教科書体 N-B" panose="02020700000000000000" pitchFamily="17" charset="-128"/>
                          <a:ea typeface="UD デジタル 教科書体 N-B" panose="02020700000000000000" pitchFamily="17" charset="-128"/>
                        </a:rPr>
                        <a:t>：</a:t>
                      </a:r>
                      <a:r>
                        <a:rPr kumimoji="1" lang="en-US" altLang="ja-JP" sz="1800" dirty="0" smtClean="0">
                          <a:latin typeface="UD デジタル 教科書体 N-B" panose="02020700000000000000" pitchFamily="17" charset="-128"/>
                          <a:ea typeface="UD デジタル 教科書体 N-B" panose="02020700000000000000" pitchFamily="17" charset="-128"/>
                        </a:rPr>
                        <a:t>10-15</a:t>
                      </a:r>
                      <a:r>
                        <a:rPr kumimoji="1" lang="ja-JP" altLang="en-US" sz="1800" dirty="0" smtClean="0">
                          <a:latin typeface="UD デジタル 教科書体 N-B" panose="02020700000000000000" pitchFamily="17" charset="-128"/>
                          <a:ea typeface="UD デジタル 教科書体 N-B" panose="02020700000000000000" pitchFamily="17" charset="-128"/>
                        </a:rPr>
                        <a:t>：</a:t>
                      </a:r>
                      <a:r>
                        <a:rPr kumimoji="1" lang="en-US" altLang="ja-JP" sz="1800" dirty="0" smtClean="0">
                          <a:latin typeface="UD デジタル 教科書体 N-B" panose="02020700000000000000" pitchFamily="17" charset="-128"/>
                          <a:ea typeface="UD デジタル 教科書体 N-B" panose="02020700000000000000" pitchFamily="17" charset="-128"/>
                        </a:rPr>
                        <a:t>30</a:t>
                      </a:r>
                      <a:endParaRPr kumimoji="1" lang="ja-JP" altLang="en-US" sz="1800" b="1" dirty="0">
                        <a:latin typeface="UD デジタル 教科書体 N-B" panose="02020700000000000000" pitchFamily="17" charset="-128"/>
                        <a:ea typeface="UD デジタル 教科書体 N-B" panose="02020700000000000000" pitchFamily="17" charset="-128"/>
                      </a:endParaRPr>
                    </a:p>
                  </a:txBody>
                  <a:tcPr/>
                </a:tc>
                <a:tc>
                  <a:txBody>
                    <a:bodyPr/>
                    <a:lstStyle/>
                    <a:p>
                      <a:r>
                        <a:rPr kumimoji="1" lang="ja-JP" altLang="en-US" sz="1800" dirty="0" smtClean="0">
                          <a:latin typeface="UD デジタル 教科書体 N-B" panose="02020700000000000000" pitchFamily="17" charset="-128"/>
                          <a:ea typeface="UD デジタル 教科書体 N-B" panose="02020700000000000000" pitchFamily="17" charset="-128"/>
                        </a:rPr>
                        <a:t>解説＆</a:t>
                      </a:r>
                      <a:r>
                        <a:rPr kumimoji="1" lang="en-US" altLang="ja-JP" sz="1800" dirty="0" smtClean="0">
                          <a:latin typeface="UD デジタル 教科書体 N-B" panose="02020700000000000000" pitchFamily="17" charset="-128"/>
                          <a:ea typeface="UD デジタル 教科書体 N-B" panose="02020700000000000000" pitchFamily="17" charset="-128"/>
                        </a:rPr>
                        <a:t>SAR</a:t>
                      </a:r>
                      <a:r>
                        <a:rPr kumimoji="1" lang="ja-JP" altLang="en-US" sz="1800" dirty="0" smtClean="0">
                          <a:latin typeface="UD デジタル 教科書体 N-B" panose="02020700000000000000" pitchFamily="17" charset="-128"/>
                          <a:ea typeface="UD デジタル 教科書体 N-B" panose="02020700000000000000" pitchFamily="17" charset="-128"/>
                        </a:rPr>
                        <a:t>体験（東）</a:t>
                      </a:r>
                      <a:endParaRPr kumimoji="1" lang="ja-JP" altLang="en-US" sz="1800" b="1" dirty="0">
                        <a:latin typeface="UD デジタル 教科書体 N-B" panose="02020700000000000000" pitchFamily="17" charset="-128"/>
                        <a:ea typeface="UD デジタル 教科書体 N-B" panose="02020700000000000000" pitchFamily="17" charset="-128"/>
                      </a:endParaRPr>
                    </a:p>
                  </a:txBody>
                  <a:tcPr/>
                </a:tc>
                <a:extLst>
                  <a:ext uri="{0D108BD9-81ED-4DB2-BD59-A6C34878D82A}">
                    <a16:rowId xmlns:a16="http://schemas.microsoft.com/office/drawing/2014/main" val="3390270350"/>
                  </a:ext>
                </a:extLst>
              </a:tr>
              <a:tr h="408059">
                <a:tc>
                  <a:txBody>
                    <a:bodyPr/>
                    <a:lstStyle/>
                    <a:p>
                      <a:r>
                        <a:rPr kumimoji="1" lang="en-US" altLang="ja-JP" sz="1800" dirty="0" smtClean="0">
                          <a:latin typeface="UD デジタル 教科書体 N-B" panose="02020700000000000000" pitchFamily="17" charset="-128"/>
                          <a:ea typeface="UD デジタル 教科書体 N-B" panose="02020700000000000000" pitchFamily="17" charset="-128"/>
                        </a:rPr>
                        <a:t>15</a:t>
                      </a:r>
                      <a:r>
                        <a:rPr kumimoji="1" lang="ja-JP" altLang="en-US" sz="1800" dirty="0" smtClean="0">
                          <a:latin typeface="UD デジタル 教科書体 N-B" panose="02020700000000000000" pitchFamily="17" charset="-128"/>
                          <a:ea typeface="UD デジタル 教科書体 N-B" panose="02020700000000000000" pitchFamily="17" charset="-128"/>
                        </a:rPr>
                        <a:t>：</a:t>
                      </a:r>
                      <a:r>
                        <a:rPr kumimoji="1" lang="en-US" altLang="ja-JP" sz="1800" dirty="0" smtClean="0">
                          <a:latin typeface="UD デジタル 教科書体 N-B" panose="02020700000000000000" pitchFamily="17" charset="-128"/>
                          <a:ea typeface="UD デジタル 教科書体 N-B" panose="02020700000000000000" pitchFamily="17" charset="-128"/>
                        </a:rPr>
                        <a:t>40-16</a:t>
                      </a:r>
                      <a:r>
                        <a:rPr kumimoji="1" lang="ja-JP" altLang="en-US" sz="1800" dirty="0" smtClean="0">
                          <a:latin typeface="UD デジタル 教科書体 N-B" panose="02020700000000000000" pitchFamily="17" charset="-128"/>
                          <a:ea typeface="UD デジタル 教科書体 N-B" panose="02020700000000000000" pitchFamily="17" charset="-128"/>
                        </a:rPr>
                        <a:t>：</a:t>
                      </a:r>
                      <a:r>
                        <a:rPr kumimoji="1" lang="en-US" altLang="ja-JP" sz="1800" dirty="0" smtClean="0">
                          <a:latin typeface="UD デジタル 教科書体 N-B" panose="02020700000000000000" pitchFamily="17" charset="-128"/>
                          <a:ea typeface="UD デジタル 教科書体 N-B" panose="02020700000000000000" pitchFamily="17" charset="-128"/>
                        </a:rPr>
                        <a:t>30</a:t>
                      </a:r>
                      <a:endParaRPr kumimoji="1" lang="ja-JP" altLang="en-US" sz="1800" b="1" dirty="0">
                        <a:latin typeface="UD デジタル 教科書体 N-B" panose="02020700000000000000" pitchFamily="17" charset="-128"/>
                        <a:ea typeface="UD デジタル 教科書体 N-B" panose="02020700000000000000" pitchFamily="17" charset="-128"/>
                      </a:endParaRPr>
                    </a:p>
                  </a:txBody>
                  <a:tcPr/>
                </a:tc>
                <a:tc>
                  <a:txBody>
                    <a:bodyPr/>
                    <a:lstStyle/>
                    <a:p>
                      <a:r>
                        <a:rPr kumimoji="1" lang="ja-JP" altLang="en-US" sz="1800" dirty="0" smtClean="0">
                          <a:latin typeface="UD デジタル 教科書体 N-B" panose="02020700000000000000" pitchFamily="17" charset="-128"/>
                          <a:ea typeface="UD デジタル 教科書体 N-B" panose="02020700000000000000" pitchFamily="17" charset="-128"/>
                        </a:rPr>
                        <a:t>ふりかえり</a:t>
                      </a:r>
                      <a:endParaRPr kumimoji="1" lang="en-US" altLang="ja-JP" sz="1800" b="1" dirty="0" smtClean="0">
                        <a:latin typeface="UD デジタル 教科書体 N-B" panose="02020700000000000000" pitchFamily="17" charset="-128"/>
                        <a:ea typeface="UD デジタル 教科書体 N-B" panose="02020700000000000000" pitchFamily="17" charset="-128"/>
                      </a:endParaRPr>
                    </a:p>
                  </a:txBody>
                  <a:tcPr/>
                </a:tc>
                <a:extLst>
                  <a:ext uri="{0D108BD9-81ED-4DB2-BD59-A6C34878D82A}">
                    <a16:rowId xmlns:a16="http://schemas.microsoft.com/office/drawing/2014/main" val="332522565"/>
                  </a:ext>
                </a:extLst>
              </a:tr>
            </a:tbl>
          </a:graphicData>
        </a:graphic>
      </p:graphicFrame>
      <p:pic>
        <p:nvPicPr>
          <p:cNvPr id="7" name="コンテンツ プレースホルダー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915" y="1140122"/>
            <a:ext cx="12202915" cy="3055533"/>
          </a:xfrm>
          <a:effectLst>
            <a:outerShdw blurRad="50800" dist="50800" dir="5400000" algn="ctr" rotWithShape="0">
              <a:srgbClr val="00B0F0"/>
            </a:outerShdw>
          </a:effectLst>
        </p:spPr>
      </p:pic>
      <p:pic>
        <p:nvPicPr>
          <p:cNvPr id="1026" name="Picture 2" descr="Sexuality Education &amp; Empowerm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2" y="34140"/>
            <a:ext cx="2327507" cy="1277847"/>
          </a:xfrm>
          <a:prstGeom prst="rect">
            <a:avLst/>
          </a:prstGeom>
          <a:noFill/>
          <a:extLst>
            <a:ext uri="{909E8E84-426E-40DD-AFC4-6F175D3DCCD1}">
              <a14:hiddenFill xmlns:a14="http://schemas.microsoft.com/office/drawing/2010/main">
                <a:solidFill>
                  <a:srgbClr val="FFFFFF"/>
                </a:solidFill>
              </a14:hiddenFill>
            </a:ext>
          </a:extLst>
        </p:spPr>
      </p:pic>
      <p:sp>
        <p:nvSpPr>
          <p:cNvPr id="8" name="正方形/長方形 7"/>
          <p:cNvSpPr/>
          <p:nvPr/>
        </p:nvSpPr>
        <p:spPr>
          <a:xfrm>
            <a:off x="2355294" y="1092668"/>
            <a:ext cx="9749589" cy="1628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2479988" y="387400"/>
            <a:ext cx="9254106" cy="861774"/>
          </a:xfrm>
          <a:prstGeom prst="rect">
            <a:avLst/>
          </a:prstGeom>
          <a:noFill/>
        </p:spPr>
        <p:txBody>
          <a:bodyPr wrap="square" rtlCol="0">
            <a:spAutoFit/>
          </a:bodyPr>
          <a:lstStyle/>
          <a:p>
            <a:r>
              <a:rPr kumimoji="1" lang="en-US" altLang="ja-JP" sz="3200" b="1" dirty="0">
                <a:solidFill>
                  <a:srgbClr val="0070C0"/>
                </a:solidFill>
                <a:latin typeface="UD デジタル 教科書体 N-B" panose="02020700000000000000" pitchFamily="17" charset="-128"/>
                <a:ea typeface="UD デジタル 教科書体 N-B" panose="02020700000000000000" pitchFamily="17" charset="-128"/>
              </a:rPr>
              <a:t>SEE </a:t>
            </a:r>
            <a:r>
              <a:rPr kumimoji="1" lang="ja-JP" altLang="en-US" sz="3200" b="1" dirty="0">
                <a:solidFill>
                  <a:srgbClr val="0070C0"/>
                </a:solidFill>
                <a:latin typeface="UD デジタル 教科書体 N-B" panose="02020700000000000000" pitchFamily="17" charset="-128"/>
                <a:ea typeface="UD デジタル 教科書体 N-B" panose="02020700000000000000" pitchFamily="17" charset="-128"/>
              </a:rPr>
              <a:t>性教育アカデミー</a:t>
            </a:r>
            <a:r>
              <a:rPr kumimoji="1" lang="en-US" altLang="ja-JP" sz="3200" b="1" dirty="0" smtClean="0">
                <a:solidFill>
                  <a:srgbClr val="0070C0"/>
                </a:solidFill>
                <a:latin typeface="UD デジタル 教科書体 N-B" panose="02020700000000000000" pitchFamily="17" charset="-128"/>
                <a:ea typeface="UD デジタル 教科書体 N-B" panose="02020700000000000000" pitchFamily="17" charset="-128"/>
              </a:rPr>
              <a:t>2022</a:t>
            </a:r>
            <a:endParaRPr kumimoji="1" lang="en-US" altLang="ja-JP" sz="3200" b="1" dirty="0">
              <a:solidFill>
                <a:srgbClr val="0070C0"/>
              </a:solidFill>
              <a:latin typeface="UD デジタル 教科書体 N-B" panose="02020700000000000000" pitchFamily="17" charset="-128"/>
              <a:ea typeface="UD デジタル 教科書体 N-B" panose="02020700000000000000" pitchFamily="17" charset="-128"/>
            </a:endParaRPr>
          </a:p>
          <a:p>
            <a:r>
              <a:rPr lang="ja-JP" altLang="en-US" dirty="0">
                <a:latin typeface="UD デジタル 教科書体 N-B" panose="02020700000000000000" pitchFamily="17" charset="-128"/>
                <a:ea typeface="UD デジタル 教科書体 N-B" panose="02020700000000000000" pitchFamily="17" charset="-128"/>
              </a:rPr>
              <a:t>　</a:t>
            </a:r>
            <a:r>
              <a:rPr lang="en-US" altLang="ja-JP" dirty="0">
                <a:latin typeface="UD デジタル 教科書体 N-B" panose="02020700000000000000" pitchFamily="17" charset="-128"/>
                <a:ea typeface="UD デジタル 教科書体 N-B" panose="02020700000000000000" pitchFamily="17" charset="-128"/>
              </a:rPr>
              <a:t>SEE</a:t>
            </a:r>
            <a:r>
              <a:rPr lang="ja-JP" altLang="en-US" dirty="0">
                <a:latin typeface="UD デジタル 教科書体 N-B" panose="02020700000000000000" pitchFamily="17" charset="-128"/>
                <a:ea typeface="UD デジタル 教科書体 N-B" panose="02020700000000000000" pitchFamily="17" charset="-128"/>
              </a:rPr>
              <a:t>（</a:t>
            </a:r>
            <a:r>
              <a:rPr lang="en-US" altLang="ja-JP" dirty="0">
                <a:latin typeface="UD デジタル 教科書体 N-B" panose="02020700000000000000" pitchFamily="17" charset="-128"/>
                <a:ea typeface="UD デジタル 教科書体 N-B" panose="02020700000000000000" pitchFamily="17" charset="-128"/>
              </a:rPr>
              <a:t>Sexuality Education &amp; Empowerment</a:t>
            </a:r>
            <a:r>
              <a:rPr lang="ja-JP" altLang="en-US" dirty="0">
                <a:latin typeface="UD デジタル 教科書体 N-B" panose="02020700000000000000" pitchFamily="17" charset="-128"/>
                <a:ea typeface="UD デジタル 教科書体 N-B" panose="02020700000000000000" pitchFamily="17" charset="-128"/>
              </a:rPr>
              <a:t>）主催</a:t>
            </a:r>
            <a:endParaRPr kumimoji="1" lang="ja-JP" altLang="en-US" b="1" dirty="0">
              <a:solidFill>
                <a:srgbClr val="00B050"/>
              </a:solidFill>
              <a:latin typeface="UD デジタル 教科書体 N-B" panose="02020700000000000000" pitchFamily="17" charset="-128"/>
              <a:ea typeface="UD デジタル 教科書体 N-B" panose="02020700000000000000" pitchFamily="17" charset="-128"/>
            </a:endParaRPr>
          </a:p>
        </p:txBody>
      </p:sp>
      <p:pic>
        <p:nvPicPr>
          <p:cNvPr id="13" name="コンテンツ プレースホルダー 6"/>
          <p:cNvPicPr>
            <a:picLocks noChangeAspect="1"/>
          </p:cNvPicPr>
          <p:nvPr/>
        </p:nvPicPr>
        <p:blipFill rotWithShape="1">
          <a:blip r:embed="rId2">
            <a:extLst>
              <a:ext uri="{28A0092B-C50C-407E-A947-70E740481C1C}">
                <a14:useLocalDpi xmlns:a14="http://schemas.microsoft.com/office/drawing/2010/main" val="0"/>
              </a:ext>
            </a:extLst>
          </a:blip>
          <a:srcRect l="18749" t="17629" r="64942" b="34841"/>
          <a:stretch/>
        </p:blipFill>
        <p:spPr>
          <a:xfrm>
            <a:off x="10588883" y="131056"/>
            <a:ext cx="1540905" cy="1124444"/>
          </a:xfrm>
          <a:prstGeom prst="rect">
            <a:avLst/>
          </a:prstGeom>
        </p:spPr>
      </p:pic>
      <p:sp>
        <p:nvSpPr>
          <p:cNvPr id="10" name="正方形/長方形 9"/>
          <p:cNvSpPr/>
          <p:nvPr/>
        </p:nvSpPr>
        <p:spPr>
          <a:xfrm>
            <a:off x="2282619" y="1532494"/>
            <a:ext cx="2096875" cy="173226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8021" y="1529254"/>
            <a:ext cx="12141503" cy="2062103"/>
          </a:xfrm>
          <a:prstGeom prst="rect">
            <a:avLst/>
          </a:prstGeom>
          <a:solidFill>
            <a:schemeClr val="bg1">
              <a:alpha val="55000"/>
            </a:schemeClr>
          </a:solidFill>
        </p:spPr>
        <p:txBody>
          <a:bodyPr wrap="square" rtlCol="0">
            <a:spAutoFit/>
          </a:bodyPr>
          <a:lstStyle/>
          <a:p>
            <a:pPr algn="ctr"/>
            <a:r>
              <a:rPr kumimoji="1" lang="ja-JP" altLang="en-US" sz="4400" b="1" dirty="0">
                <a:solidFill>
                  <a:srgbClr val="00B050"/>
                </a:solidFill>
                <a:effectLst>
                  <a:glow rad="203200">
                    <a:srgbClr val="FFFF00">
                      <a:alpha val="40000"/>
                    </a:srgbClr>
                  </a:glow>
                  <a:outerShdw blurRad="50800" dist="38100" dir="2700000" algn="tl" rotWithShape="0">
                    <a:schemeClr val="accent1">
                      <a:alpha val="40000"/>
                    </a:schemeClr>
                  </a:outerShdw>
                </a:effectLst>
                <a:latin typeface="UD デジタル 教科書体 N-B" panose="02020700000000000000" pitchFamily="17" charset="-128"/>
                <a:ea typeface="UD デジタル 教科書体 N-B" panose="02020700000000000000" pitchFamily="17" charset="-128"/>
              </a:rPr>
              <a:t>性と対人関係について</a:t>
            </a:r>
            <a:r>
              <a:rPr kumimoji="1" lang="ja-JP" altLang="en-US" sz="4400" b="1" dirty="0" smtClean="0">
                <a:solidFill>
                  <a:srgbClr val="00B050"/>
                </a:solidFill>
                <a:effectLst>
                  <a:glow rad="203200">
                    <a:srgbClr val="FFFF00">
                      <a:alpha val="40000"/>
                    </a:srgbClr>
                  </a:glow>
                  <a:outerShdw blurRad="50800" dist="38100" dir="2700000" algn="tl" rotWithShape="0">
                    <a:schemeClr val="accent1">
                      <a:alpha val="40000"/>
                    </a:schemeClr>
                  </a:outerShdw>
                </a:effectLst>
                <a:latin typeface="UD デジタル 教科書体 N-B" panose="02020700000000000000" pitchFamily="17" charset="-128"/>
                <a:ea typeface="UD デジタル 教科書体 N-B" panose="02020700000000000000" pitchFamily="17" charset="-128"/>
              </a:rPr>
              <a:t>語る</a:t>
            </a:r>
            <a:endParaRPr kumimoji="1" lang="en-US" altLang="ja-JP" sz="4400" b="1" dirty="0" smtClean="0">
              <a:solidFill>
                <a:srgbClr val="00B050"/>
              </a:solidFill>
              <a:effectLst>
                <a:glow rad="203200">
                  <a:srgbClr val="FFFF00">
                    <a:alpha val="40000"/>
                  </a:srgbClr>
                </a:glow>
                <a:outerShdw blurRad="50800" dist="38100" dir="2700000" algn="tl" rotWithShape="0">
                  <a:schemeClr val="accent1">
                    <a:alpha val="40000"/>
                  </a:schemeClr>
                </a:outerShdw>
              </a:effectLst>
              <a:latin typeface="UD デジタル 教科書体 N-B" panose="02020700000000000000" pitchFamily="17" charset="-128"/>
              <a:ea typeface="UD デジタル 教科書体 N-B" panose="02020700000000000000" pitchFamily="17" charset="-128"/>
            </a:endParaRPr>
          </a:p>
          <a:p>
            <a:pPr algn="ctr"/>
            <a:r>
              <a:rPr kumimoji="1" lang="ja-JP" altLang="en-US" sz="4400" b="1" dirty="0" smtClean="0">
                <a:solidFill>
                  <a:srgbClr val="00B050"/>
                </a:solidFill>
                <a:effectLst>
                  <a:glow rad="203200">
                    <a:srgbClr val="FFFF00">
                      <a:alpha val="40000"/>
                    </a:srgbClr>
                  </a:glow>
                  <a:outerShdw blurRad="50800" dist="38100" dir="2700000" algn="tl" rotWithShape="0">
                    <a:schemeClr val="accent1">
                      <a:alpha val="40000"/>
                    </a:schemeClr>
                  </a:outerShdw>
                </a:effectLst>
                <a:latin typeface="UD デジタル 教科書体 N-B" panose="02020700000000000000" pitchFamily="17" charset="-128"/>
                <a:ea typeface="UD デジタル 教科書体 N-B" panose="02020700000000000000" pitchFamily="17" charset="-128"/>
              </a:rPr>
              <a:t>安全な場づくり</a:t>
            </a:r>
            <a:endParaRPr kumimoji="1" lang="en-US" altLang="ja-JP" sz="4400" b="1" dirty="0" smtClean="0">
              <a:solidFill>
                <a:srgbClr val="00B050"/>
              </a:solidFill>
              <a:effectLst>
                <a:glow rad="203200">
                  <a:srgbClr val="FFFF00">
                    <a:alpha val="40000"/>
                  </a:srgbClr>
                </a:glow>
                <a:outerShdw blurRad="50800" dist="38100" dir="2700000" algn="tl" rotWithShape="0">
                  <a:schemeClr val="accent1">
                    <a:alpha val="40000"/>
                  </a:schemeClr>
                </a:outerShdw>
              </a:effectLst>
              <a:latin typeface="UD デジタル 教科書体 N-B" panose="02020700000000000000" pitchFamily="17" charset="-128"/>
              <a:ea typeface="UD デジタル 教科書体 N-B" panose="02020700000000000000" pitchFamily="17" charset="-128"/>
            </a:endParaRPr>
          </a:p>
          <a:p>
            <a:pPr algn="ctr"/>
            <a:r>
              <a:rPr kumimoji="1" lang="ja-JP" altLang="en-US" sz="4000" b="1" dirty="0" smtClean="0">
                <a:solidFill>
                  <a:srgbClr val="00B050"/>
                </a:solidFill>
                <a:effectLst>
                  <a:glow rad="203200">
                    <a:srgbClr val="FFFF00">
                      <a:alpha val="40000"/>
                    </a:srgbClr>
                  </a:glow>
                  <a:outerShdw blurRad="50800" dist="38100" dir="2700000" algn="tl" rotWithShape="0">
                    <a:schemeClr val="accent1">
                      <a:alpha val="40000"/>
                    </a:schemeClr>
                  </a:outerShdw>
                </a:effectLst>
                <a:latin typeface="UD デジタル 教科書体 N-B" panose="02020700000000000000" pitchFamily="17" charset="-128"/>
                <a:ea typeface="UD デジタル 教科書体 N-B" panose="02020700000000000000" pitchFamily="17" charset="-128"/>
              </a:rPr>
              <a:t>～</a:t>
            </a:r>
            <a:r>
              <a:rPr kumimoji="1" lang="en-US" altLang="ja-JP" sz="4000" b="1" dirty="0" smtClean="0">
                <a:solidFill>
                  <a:srgbClr val="00B050"/>
                </a:solidFill>
                <a:effectLst>
                  <a:glow rad="203200">
                    <a:srgbClr val="FFFF00">
                      <a:alpha val="40000"/>
                    </a:srgbClr>
                  </a:glow>
                  <a:outerShdw blurRad="50800" dist="38100" dir="2700000" algn="tl" rotWithShape="0">
                    <a:schemeClr val="accent1">
                      <a:alpha val="40000"/>
                    </a:schemeClr>
                  </a:outerShdw>
                </a:effectLst>
                <a:latin typeface="UD デジタル 教科書体 N-B" panose="02020700000000000000" pitchFamily="17" charset="-128"/>
                <a:ea typeface="UD デジタル 教科書体 N-B" panose="02020700000000000000" pitchFamily="17" charset="-128"/>
              </a:rPr>
              <a:t>SAR</a:t>
            </a:r>
            <a:r>
              <a:rPr kumimoji="1" lang="ja-JP" altLang="en-US" sz="4000" b="1" dirty="0" smtClean="0">
                <a:solidFill>
                  <a:srgbClr val="00B050"/>
                </a:solidFill>
                <a:effectLst>
                  <a:glow rad="203200">
                    <a:srgbClr val="FFFF00">
                      <a:alpha val="40000"/>
                    </a:srgbClr>
                  </a:glow>
                  <a:outerShdw blurRad="50800" dist="38100" dir="2700000" algn="tl" rotWithShape="0">
                    <a:schemeClr val="accent1">
                      <a:alpha val="40000"/>
                    </a:schemeClr>
                  </a:outerShdw>
                </a:effectLst>
                <a:latin typeface="UD デジタル 教科書体 N-B" panose="02020700000000000000" pitchFamily="17" charset="-128"/>
                <a:ea typeface="UD デジタル 教科書体 N-B" panose="02020700000000000000" pitchFamily="17" charset="-128"/>
              </a:rPr>
              <a:t>につなげるネットワーキングスキル～</a:t>
            </a:r>
            <a:endParaRPr kumimoji="1" lang="ja-JP" altLang="en-US" sz="4400" b="1" dirty="0">
              <a:solidFill>
                <a:srgbClr val="00B050"/>
              </a:solidFill>
              <a:effectLst>
                <a:glow rad="203200">
                  <a:srgbClr val="FFFF00">
                    <a:alpha val="40000"/>
                  </a:srgbClr>
                </a:glow>
                <a:outerShdw blurRad="50800" dist="38100" dir="2700000" algn="tl" rotWithShape="0">
                  <a:schemeClr val="accent1">
                    <a:alpha val="40000"/>
                  </a:schemeClr>
                </a:outerShdw>
              </a:effectLst>
              <a:latin typeface="UD デジタル 教科書体 N-B" panose="02020700000000000000" pitchFamily="17" charset="-128"/>
              <a:ea typeface="UD デジタル 教科書体 N-B" panose="02020700000000000000" pitchFamily="17" charset="-128"/>
            </a:endParaRPr>
          </a:p>
        </p:txBody>
      </p:sp>
      <p:sp>
        <p:nvSpPr>
          <p:cNvPr id="14" name="テキスト ボックス 13"/>
          <p:cNvSpPr txBox="1"/>
          <p:nvPr/>
        </p:nvSpPr>
        <p:spPr>
          <a:xfrm>
            <a:off x="-407754" y="24875792"/>
            <a:ext cx="1444597" cy="700275"/>
          </a:xfrm>
          <a:prstGeom prst="rect">
            <a:avLst/>
          </a:prstGeom>
          <a:solidFill>
            <a:schemeClr val="accent2">
              <a:lumMod val="20000"/>
              <a:lumOff val="80000"/>
              <a:alpha val="38000"/>
            </a:schemeClr>
          </a:solidFill>
        </p:spPr>
        <p:txBody>
          <a:bodyPr wrap="square" rtlCol="0">
            <a:spAutoFit/>
          </a:bodyPr>
          <a:lstStyle/>
          <a:p>
            <a:endParaRPr kumimoji="1" lang="ja-JP" altLang="en-US" dirty="0"/>
          </a:p>
        </p:txBody>
      </p:sp>
      <p:sp>
        <p:nvSpPr>
          <p:cNvPr id="16" name="テキスト ボックス 15"/>
          <p:cNvSpPr txBox="1"/>
          <p:nvPr/>
        </p:nvSpPr>
        <p:spPr>
          <a:xfrm>
            <a:off x="4192831" y="4347957"/>
            <a:ext cx="7852826" cy="2462213"/>
          </a:xfrm>
          <a:prstGeom prst="rect">
            <a:avLst/>
          </a:prstGeom>
          <a:noFill/>
        </p:spPr>
        <p:txBody>
          <a:bodyPr wrap="square" rtlCol="0">
            <a:spAutoFit/>
          </a:bodyPr>
          <a:lstStyle/>
          <a:p>
            <a:r>
              <a:rPr kumimoji="1" lang="en-US" altLang="ja-JP" sz="2800" dirty="0">
                <a:latin typeface="UD デジタル 教科書体 NP-B" panose="02020700000000000000" pitchFamily="18" charset="-128"/>
                <a:ea typeface="UD デジタル 教科書体 NP-B" panose="02020700000000000000" pitchFamily="18" charset="-128"/>
              </a:rPr>
              <a:t>【</a:t>
            </a:r>
            <a:r>
              <a:rPr kumimoji="1" lang="ja-JP" altLang="en-US" sz="2800" dirty="0">
                <a:latin typeface="UD デジタル 教科書体 NP-B" panose="02020700000000000000" pitchFamily="18" charset="-128"/>
                <a:ea typeface="UD デジタル 教科書体 NP-B" panose="02020700000000000000" pitchFamily="18" charset="-128"/>
              </a:rPr>
              <a:t>日　時</a:t>
            </a:r>
            <a:r>
              <a:rPr kumimoji="1" lang="en-US" altLang="ja-JP" sz="2800" dirty="0">
                <a:latin typeface="UD デジタル 教科書体 NP-B" panose="02020700000000000000" pitchFamily="18" charset="-128"/>
                <a:ea typeface="UD デジタル 教科書体 NP-B" panose="02020700000000000000" pitchFamily="18" charset="-128"/>
              </a:rPr>
              <a:t>】2022</a:t>
            </a:r>
            <a:r>
              <a:rPr kumimoji="1" lang="ja-JP" altLang="en-US" sz="2800" dirty="0" smtClean="0">
                <a:latin typeface="UD デジタル 教科書体 NP-B" panose="02020700000000000000" pitchFamily="18" charset="-128"/>
                <a:ea typeface="UD デジタル 教科書体 NP-B" panose="02020700000000000000" pitchFamily="18" charset="-128"/>
              </a:rPr>
              <a:t>年</a:t>
            </a:r>
            <a:r>
              <a:rPr kumimoji="1" lang="en-US" altLang="ja-JP" sz="2800" dirty="0" smtClean="0">
                <a:latin typeface="UD デジタル 教科書体 NP-B" panose="02020700000000000000" pitchFamily="18" charset="-128"/>
                <a:ea typeface="UD デジタル 教科書体 NP-B" panose="02020700000000000000" pitchFamily="18" charset="-128"/>
              </a:rPr>
              <a:t>1</a:t>
            </a:r>
            <a:r>
              <a:rPr kumimoji="1" lang="en-US" altLang="ja-JP" sz="2800" dirty="0">
                <a:latin typeface="UD デジタル 教科書体 NP-B" panose="02020700000000000000" pitchFamily="18" charset="-128"/>
                <a:ea typeface="UD デジタル 教科書体 NP-B" panose="02020700000000000000" pitchFamily="18" charset="-128"/>
              </a:rPr>
              <a:t>1</a:t>
            </a:r>
            <a:r>
              <a:rPr kumimoji="1" lang="ja-JP" altLang="en-US" sz="2800" dirty="0" smtClean="0">
                <a:latin typeface="UD デジタル 教科書体 NP-B" panose="02020700000000000000" pitchFamily="18" charset="-128"/>
                <a:ea typeface="UD デジタル 教科書体 NP-B" panose="02020700000000000000" pitchFamily="18" charset="-128"/>
              </a:rPr>
              <a:t>月</a:t>
            </a:r>
            <a:r>
              <a:rPr kumimoji="1" lang="en-US" altLang="ja-JP" sz="2800" dirty="0">
                <a:latin typeface="UD デジタル 教科書体 NP-B" panose="02020700000000000000" pitchFamily="18" charset="-128"/>
                <a:ea typeface="UD デジタル 教科書体 NP-B" panose="02020700000000000000" pitchFamily="18" charset="-128"/>
              </a:rPr>
              <a:t>5</a:t>
            </a:r>
            <a:r>
              <a:rPr kumimoji="1" lang="ja-JP" altLang="en-US" sz="2800" dirty="0" smtClean="0">
                <a:latin typeface="UD デジタル 教科書体 NP-B" panose="02020700000000000000" pitchFamily="18" charset="-128"/>
                <a:ea typeface="UD デジタル 教科書体 NP-B" panose="02020700000000000000" pitchFamily="18" charset="-128"/>
              </a:rPr>
              <a:t>日（土）</a:t>
            </a:r>
            <a:endParaRPr kumimoji="1" lang="en-US" altLang="ja-JP" sz="2800" dirty="0">
              <a:latin typeface="UD デジタル 教科書体 NP-B" panose="02020700000000000000" pitchFamily="18" charset="-128"/>
              <a:ea typeface="UD デジタル 教科書体 NP-B" panose="02020700000000000000" pitchFamily="18" charset="-128"/>
            </a:endParaRPr>
          </a:p>
          <a:p>
            <a:r>
              <a:rPr kumimoji="1" lang="ja-JP" altLang="en-US" sz="2800" dirty="0">
                <a:latin typeface="UD デジタル 教科書体 NP-B" panose="02020700000000000000" pitchFamily="18" charset="-128"/>
                <a:ea typeface="UD デジタル 教科書体 NP-B" panose="02020700000000000000" pitchFamily="18" charset="-128"/>
              </a:rPr>
              <a:t>　　　   　</a:t>
            </a:r>
            <a:r>
              <a:rPr kumimoji="1" lang="en-US" altLang="ja-JP" sz="2800" dirty="0">
                <a:latin typeface="UD デジタル 教科書体 NP-B" panose="02020700000000000000" pitchFamily="18" charset="-128"/>
                <a:ea typeface="UD デジタル 教科書体 NP-B" panose="02020700000000000000" pitchFamily="18" charset="-128"/>
              </a:rPr>
              <a:t>10</a:t>
            </a:r>
            <a:r>
              <a:rPr kumimoji="1" lang="ja-JP" altLang="en-US" sz="2800" dirty="0">
                <a:latin typeface="UD デジタル 教科書体 NP-B" panose="02020700000000000000" pitchFamily="18" charset="-128"/>
                <a:ea typeface="UD デジタル 教科書体 NP-B" panose="02020700000000000000" pitchFamily="18" charset="-128"/>
              </a:rPr>
              <a:t>時から</a:t>
            </a:r>
            <a:r>
              <a:rPr kumimoji="1" lang="en-US" altLang="ja-JP" sz="2800" dirty="0">
                <a:latin typeface="UD デジタル 教科書体 NP-B" panose="02020700000000000000" pitchFamily="18" charset="-128"/>
                <a:ea typeface="UD デジタル 教科書体 NP-B" panose="02020700000000000000" pitchFamily="18" charset="-128"/>
              </a:rPr>
              <a:t>16</a:t>
            </a:r>
            <a:r>
              <a:rPr kumimoji="1" lang="ja-JP" altLang="en-US" sz="2800" dirty="0">
                <a:latin typeface="UD デジタル 教科書体 NP-B" panose="02020700000000000000" pitchFamily="18" charset="-128"/>
                <a:ea typeface="UD デジタル 教科書体 NP-B" panose="02020700000000000000" pitchFamily="18" charset="-128"/>
              </a:rPr>
              <a:t>時</a:t>
            </a:r>
            <a:r>
              <a:rPr kumimoji="1" lang="en-US" altLang="ja-JP" sz="2800" dirty="0">
                <a:latin typeface="UD デジタル 教科書体 NP-B" panose="02020700000000000000" pitchFamily="18" charset="-128"/>
                <a:ea typeface="UD デジタル 教科書体 NP-B" panose="02020700000000000000" pitchFamily="18" charset="-128"/>
              </a:rPr>
              <a:t>30</a:t>
            </a:r>
            <a:r>
              <a:rPr kumimoji="1" lang="ja-JP" altLang="en-US" sz="2800" dirty="0">
                <a:latin typeface="UD デジタル 教科書体 NP-B" panose="02020700000000000000" pitchFamily="18" charset="-128"/>
                <a:ea typeface="UD デジタル 教科書体 NP-B" panose="02020700000000000000" pitchFamily="18" charset="-128"/>
              </a:rPr>
              <a:t>分</a:t>
            </a:r>
            <a:endParaRPr kumimoji="1" lang="en-US" altLang="ja-JP" sz="2800" dirty="0">
              <a:latin typeface="UD デジタル 教科書体 NP-B" panose="02020700000000000000" pitchFamily="18" charset="-128"/>
              <a:ea typeface="UD デジタル 教科書体 NP-B" panose="02020700000000000000" pitchFamily="18" charset="-128"/>
            </a:endParaRPr>
          </a:p>
          <a:p>
            <a:r>
              <a:rPr kumimoji="1" lang="en-US" altLang="ja-JP" sz="2800" dirty="0">
                <a:latin typeface="UD デジタル 教科書体 NP-B" panose="02020700000000000000" pitchFamily="18" charset="-128"/>
                <a:ea typeface="UD デジタル 教科書体 NP-B" panose="02020700000000000000" pitchFamily="18" charset="-128"/>
              </a:rPr>
              <a:t>【</a:t>
            </a:r>
            <a:r>
              <a:rPr kumimoji="1" lang="ja-JP" altLang="en-US" sz="2800" dirty="0">
                <a:latin typeface="UD デジタル 教科書体 NP-B" panose="02020700000000000000" pitchFamily="18" charset="-128"/>
                <a:ea typeface="UD デジタル 教科書体 NP-B" panose="02020700000000000000" pitchFamily="18" charset="-128"/>
              </a:rPr>
              <a:t>場　所</a:t>
            </a:r>
            <a:r>
              <a:rPr kumimoji="1" lang="en-US" altLang="ja-JP" sz="2800" dirty="0">
                <a:latin typeface="UD デジタル 教科書体 NP-B" panose="02020700000000000000" pitchFamily="18" charset="-128"/>
                <a:ea typeface="UD デジタル 教科書体 NP-B" panose="02020700000000000000" pitchFamily="18" charset="-128"/>
              </a:rPr>
              <a:t>】</a:t>
            </a:r>
            <a:r>
              <a:rPr kumimoji="1" lang="ja-JP" altLang="en-US" sz="2800" dirty="0">
                <a:latin typeface="UD デジタル 教科書体 NP-B" panose="02020700000000000000" pitchFamily="18" charset="-128"/>
                <a:ea typeface="UD デジタル 教科書体 NP-B" panose="02020700000000000000" pitchFamily="18" charset="-128"/>
              </a:rPr>
              <a:t>大阪府立大学 </a:t>
            </a:r>
            <a:r>
              <a:rPr kumimoji="1" lang="en-US" altLang="ja-JP" sz="2800" dirty="0">
                <a:latin typeface="UD デジタル 教科書体 NP-B" panose="02020700000000000000" pitchFamily="18" charset="-128"/>
                <a:ea typeface="UD デジタル 教科書体 NP-B" panose="02020700000000000000" pitchFamily="18" charset="-128"/>
              </a:rPr>
              <a:t>I-Site </a:t>
            </a:r>
            <a:r>
              <a:rPr kumimoji="1" lang="ja-JP" altLang="en-US" sz="2800" dirty="0">
                <a:latin typeface="UD デジタル 教科書体 NP-B" panose="02020700000000000000" pitchFamily="18" charset="-128"/>
                <a:ea typeface="UD デジタル 教科書体 NP-B" panose="02020700000000000000" pitchFamily="18" charset="-128"/>
              </a:rPr>
              <a:t>なんば　</a:t>
            </a:r>
            <a:r>
              <a:rPr kumimoji="1" lang="en-US" altLang="ja-JP" sz="2800" dirty="0">
                <a:latin typeface="UD デジタル 教科書体 NP-B" panose="02020700000000000000" pitchFamily="18" charset="-128"/>
                <a:ea typeface="UD デジタル 教科書体 NP-B" panose="02020700000000000000" pitchFamily="18" charset="-128"/>
              </a:rPr>
              <a:t>C-1</a:t>
            </a:r>
          </a:p>
          <a:p>
            <a:r>
              <a:rPr kumimoji="1" lang="ja-JP" altLang="en-US" sz="2400" dirty="0">
                <a:latin typeface="UD デジタル 教科書体 NP-B" panose="02020700000000000000" pitchFamily="18" charset="-128"/>
                <a:ea typeface="UD デジタル 教科書体 NP-B" panose="02020700000000000000" pitchFamily="18" charset="-128"/>
              </a:rPr>
              <a:t>　　　　　　（</a:t>
            </a:r>
            <a:r>
              <a:rPr kumimoji="1" lang="zh-CN" altLang="en-US" sz="2400" dirty="0">
                <a:latin typeface="UD デジタル 教科書体 NP-B" panose="02020700000000000000" pitchFamily="18" charset="-128"/>
                <a:ea typeface="UD デジタル 教科書体 NP-B" panose="02020700000000000000" pitchFamily="18" charset="-128"/>
              </a:rPr>
              <a:t>大阪市浪速区敷津東二丁目</a:t>
            </a:r>
            <a:r>
              <a:rPr kumimoji="1" lang="en-US" altLang="zh-CN" sz="2400" dirty="0">
                <a:latin typeface="UD デジタル 教科書体 NP-B" panose="02020700000000000000" pitchFamily="18" charset="-128"/>
                <a:ea typeface="UD デジタル 教科書体 NP-B" panose="02020700000000000000" pitchFamily="18" charset="-128"/>
              </a:rPr>
              <a:t>1</a:t>
            </a:r>
            <a:r>
              <a:rPr kumimoji="1" lang="zh-CN" altLang="en-US" sz="2400" dirty="0">
                <a:latin typeface="UD デジタル 教科書体 NP-B" panose="02020700000000000000" pitchFamily="18" charset="-128"/>
                <a:ea typeface="UD デジタル 教科書体 NP-B" panose="02020700000000000000" pitchFamily="18" charset="-128"/>
              </a:rPr>
              <a:t>番</a:t>
            </a:r>
            <a:r>
              <a:rPr kumimoji="1" lang="en-US" altLang="zh-CN" sz="2400" dirty="0">
                <a:latin typeface="UD デジタル 教科書体 NP-B" panose="02020700000000000000" pitchFamily="18" charset="-128"/>
                <a:ea typeface="UD デジタル 教科書体 NP-B" panose="02020700000000000000" pitchFamily="18" charset="-128"/>
              </a:rPr>
              <a:t>41</a:t>
            </a:r>
            <a:r>
              <a:rPr kumimoji="1" lang="zh-CN" altLang="en-US" sz="2400" dirty="0">
                <a:latin typeface="UD デジタル 教科書体 NP-B" panose="02020700000000000000" pitchFamily="18" charset="-128"/>
                <a:ea typeface="UD デジタル 教科書体 NP-B" panose="02020700000000000000" pitchFamily="18" charset="-128"/>
              </a:rPr>
              <a:t>号</a:t>
            </a:r>
            <a:r>
              <a:rPr kumimoji="1" lang="ja-JP" altLang="en-US" sz="2400" dirty="0">
                <a:latin typeface="UD デジタル 教科書体 NP-B" panose="02020700000000000000" pitchFamily="18" charset="-128"/>
                <a:ea typeface="UD デジタル 教科書体 NP-B" panose="02020700000000000000" pitchFamily="18" charset="-128"/>
              </a:rPr>
              <a:t>）</a:t>
            </a:r>
            <a:endParaRPr kumimoji="1" lang="en-US" altLang="ja-JP" sz="2400" dirty="0">
              <a:latin typeface="UD デジタル 教科書体 NP-B" panose="02020700000000000000" pitchFamily="18" charset="-128"/>
              <a:ea typeface="UD デジタル 教科書体 NP-B" panose="02020700000000000000" pitchFamily="18" charset="-128"/>
            </a:endParaRPr>
          </a:p>
          <a:p>
            <a:r>
              <a:rPr kumimoji="1" lang="en-US" altLang="ja-JP" sz="2800" dirty="0">
                <a:latin typeface="UD デジタル 教科書体 NP-B" panose="02020700000000000000" pitchFamily="18" charset="-128"/>
                <a:ea typeface="UD デジタル 教科書体 NP-B" panose="02020700000000000000" pitchFamily="18" charset="-128"/>
              </a:rPr>
              <a:t>【</a:t>
            </a:r>
            <a:r>
              <a:rPr kumimoji="1" lang="ja-JP" altLang="en-US" sz="2800" dirty="0">
                <a:latin typeface="UD デジタル 教科書体 NP-B" panose="02020700000000000000" pitchFamily="18" charset="-128"/>
                <a:ea typeface="UD デジタル 教科書体 NP-B" panose="02020700000000000000" pitchFamily="18" charset="-128"/>
              </a:rPr>
              <a:t>参加費</a:t>
            </a:r>
            <a:r>
              <a:rPr kumimoji="1" lang="en-US" altLang="ja-JP" sz="2800" dirty="0" smtClean="0">
                <a:latin typeface="UD デジタル 教科書体 NP-B" panose="02020700000000000000" pitchFamily="18" charset="-128"/>
                <a:ea typeface="UD デジタル 教科書体 NP-B" panose="02020700000000000000" pitchFamily="18" charset="-128"/>
              </a:rPr>
              <a:t>】8000</a:t>
            </a:r>
            <a:r>
              <a:rPr kumimoji="1" lang="ja-JP" altLang="en-US" sz="2800" dirty="0">
                <a:latin typeface="UD デジタル 教科書体 NP-B" panose="02020700000000000000" pitchFamily="18" charset="-128"/>
                <a:ea typeface="UD デジタル 教科書体 NP-B" panose="02020700000000000000" pitchFamily="18" charset="-128"/>
              </a:rPr>
              <a:t>円（資料代含む）</a:t>
            </a:r>
            <a:endParaRPr kumimoji="1" lang="en-US" altLang="ja-JP" sz="2800" dirty="0">
              <a:latin typeface="UD デジタル 教科書体 NP-B" panose="02020700000000000000" pitchFamily="18" charset="-128"/>
              <a:ea typeface="UD デジタル 教科書体 NP-B" panose="02020700000000000000" pitchFamily="18" charset="-128"/>
            </a:endParaRPr>
          </a:p>
          <a:p>
            <a:endParaRPr kumimoji="1" lang="ja-JP" altLang="en-US" dirty="0"/>
          </a:p>
        </p:txBody>
      </p:sp>
      <p:sp>
        <p:nvSpPr>
          <p:cNvPr id="4" name="タイトル 3"/>
          <p:cNvSpPr>
            <a:spLocks noGrp="1"/>
          </p:cNvSpPr>
          <p:nvPr>
            <p:ph type="title"/>
          </p:nvPr>
        </p:nvSpPr>
        <p:spPr>
          <a:xfrm>
            <a:off x="5288" y="6648585"/>
            <a:ext cx="6149788" cy="5668220"/>
          </a:xfrm>
          <a:solidFill>
            <a:srgbClr val="F6ACDC">
              <a:alpha val="50000"/>
            </a:srgbClr>
          </a:solidFill>
        </p:spPr>
        <p:txBody>
          <a:bodyPr>
            <a:noAutofit/>
          </a:bodyPr>
          <a:lstStyle/>
          <a:p>
            <a:r>
              <a:rPr lang="ja-JP" altLang="en-US" sz="2000" dirty="0">
                <a:latin typeface="UD デジタル 教科書体 N-B" panose="02020700000000000000" pitchFamily="17" charset="-128"/>
                <a:ea typeface="UD デジタル 教科書体 N-B" panose="02020700000000000000" pitchFamily="17" charset="-128"/>
              </a:rPr>
              <a:t>　</a:t>
            </a:r>
            <a:r>
              <a:rPr lang="en-US" altLang="ja-JP" sz="2000" dirty="0">
                <a:latin typeface="UD デジタル 教科書体 N-B" panose="02020700000000000000" pitchFamily="17" charset="-128"/>
                <a:ea typeface="UD デジタル 教科書体 N-B" panose="02020700000000000000" pitchFamily="17" charset="-128"/>
              </a:rPr>
              <a:t>SAR</a:t>
            </a:r>
            <a:r>
              <a:rPr lang="ja-JP" altLang="en-US" sz="2000" dirty="0">
                <a:latin typeface="UD デジタル 教科書体 N-B" panose="02020700000000000000" pitchFamily="17" charset="-128"/>
                <a:ea typeface="UD デジタル 教科書体 N-B" panose="02020700000000000000" pitchFamily="17" charset="-128"/>
              </a:rPr>
              <a:t>（</a:t>
            </a:r>
            <a:r>
              <a:rPr lang="en-US" altLang="ja-JP" sz="2000" dirty="0">
                <a:latin typeface="UD デジタル 教科書体 N-B" panose="02020700000000000000" pitchFamily="17" charset="-128"/>
                <a:ea typeface="UD デジタル 教科書体 N-B" panose="02020700000000000000" pitchFamily="17" charset="-128"/>
              </a:rPr>
              <a:t>Sexual Attitude Reassessment</a:t>
            </a:r>
            <a:r>
              <a:rPr lang="ja-JP" altLang="en-US" sz="2000" dirty="0">
                <a:latin typeface="UD デジタル 教科書体 N-B" panose="02020700000000000000" pitchFamily="17" charset="-128"/>
                <a:ea typeface="UD デジタル 教科書体 N-B" panose="02020700000000000000" pitchFamily="17" charset="-128"/>
              </a:rPr>
              <a:t>）とは、性に関する教育や支援に関わる人が、「性に関する自己の価値・態度」と向き合い、再構築するための研修プログラムです</a:t>
            </a:r>
            <a:r>
              <a:rPr lang="ja-JP" altLang="en-US" sz="2000" dirty="0" smtClean="0">
                <a:latin typeface="UD デジタル 教科書体 N-B" panose="02020700000000000000" pitchFamily="17" charset="-128"/>
                <a:ea typeface="UD デジタル 教科書体 N-B" panose="02020700000000000000" pitchFamily="17" charset="-128"/>
              </a:rPr>
              <a:t>。</a:t>
            </a:r>
            <a:r>
              <a:rPr lang="ja-JP" altLang="en-US" sz="2000" dirty="0">
                <a:latin typeface="UD デジタル 教科書体 N-B" panose="02020700000000000000" pitchFamily="17" charset="-128"/>
                <a:ea typeface="UD デジタル 教科書体 N-B" panose="02020700000000000000" pitchFamily="17" charset="-128"/>
              </a:rPr>
              <a:t>性に対する内容は、不快さや不調、葛藤を生じさせるトリガーとなりうる刺激が含まれる</a:t>
            </a:r>
            <a:r>
              <a:rPr lang="ja-JP" altLang="en-US" sz="2000" dirty="0" smtClean="0">
                <a:latin typeface="UD デジタル 教科書体 N-B" panose="02020700000000000000" pitchFamily="17" charset="-128"/>
                <a:ea typeface="UD デジタル 教科書体 N-B" panose="02020700000000000000" pitchFamily="17" charset="-128"/>
              </a:rPr>
              <a:t>ことが多いものです。だからこそ、性と対人関係を扱う支援者には、</a:t>
            </a:r>
            <a:r>
              <a:rPr lang="en-US" altLang="ja-JP" sz="2000" dirty="0" smtClean="0">
                <a:latin typeface="UD デジタル 教科書体 N-B" panose="02020700000000000000" pitchFamily="17" charset="-128"/>
                <a:ea typeface="UD デジタル 教科書体 N-B" panose="02020700000000000000" pitchFamily="17" charset="-128"/>
              </a:rPr>
              <a:t>SAR</a:t>
            </a:r>
            <a:r>
              <a:rPr lang="ja-JP" altLang="en-US" sz="2000" dirty="0" err="1" smtClean="0">
                <a:latin typeface="UD デジタル 教科書体 N-B" panose="02020700000000000000" pitchFamily="17" charset="-128"/>
                <a:ea typeface="UD デジタル 教科書体 N-B" panose="02020700000000000000" pitchFamily="17" charset="-128"/>
              </a:rPr>
              <a:t>のような</a:t>
            </a:r>
            <a:r>
              <a:rPr lang="ja-JP" altLang="en-US" sz="2000" dirty="0">
                <a:latin typeface="UD デジタル 教科書体 N-B" panose="02020700000000000000" pitchFamily="17" charset="-128"/>
                <a:ea typeface="UD デジタル 教科書体 N-B" panose="02020700000000000000" pitchFamily="17" charset="-128"/>
              </a:rPr>
              <a:t>自己覚知を目的とした研修</a:t>
            </a:r>
            <a:r>
              <a:rPr lang="ja-JP" altLang="en-US" sz="2000" dirty="0" smtClean="0">
                <a:latin typeface="UD デジタル 教科書体 N-B" panose="02020700000000000000" pitchFamily="17" charset="-128"/>
                <a:ea typeface="UD デジタル 教科書体 N-B" panose="02020700000000000000" pitchFamily="17" charset="-128"/>
              </a:rPr>
              <a:t>が必要であり、学び合い</a:t>
            </a:r>
            <a:r>
              <a:rPr lang="ja-JP" altLang="en-US" sz="2000" dirty="0">
                <a:latin typeface="UD デジタル 教科書体 N-B" panose="02020700000000000000" pitchFamily="17" charset="-128"/>
                <a:ea typeface="UD デジタル 教科書体 N-B" panose="02020700000000000000" pitchFamily="17" charset="-128"/>
              </a:rPr>
              <a:t>のための</a:t>
            </a:r>
            <a:r>
              <a:rPr lang="ja-JP" altLang="en-US" sz="2000" dirty="0" smtClean="0">
                <a:latin typeface="UD デジタル 教科書体 N-B" panose="02020700000000000000" pitchFamily="17" charset="-128"/>
                <a:ea typeface="UD デジタル 教科書体 N-B" panose="02020700000000000000" pitchFamily="17" charset="-128"/>
              </a:rPr>
              <a:t>安全</a:t>
            </a:r>
            <a:r>
              <a:rPr lang="ja-JP" altLang="en-US" sz="2000" dirty="0">
                <a:latin typeface="UD デジタル 教科書体 N-B" panose="02020700000000000000" pitchFamily="17" charset="-128"/>
                <a:ea typeface="UD デジタル 教科書体 N-B" panose="02020700000000000000" pitchFamily="17" charset="-128"/>
              </a:rPr>
              <a:t>な場づくりや適切な課題を選定</a:t>
            </a:r>
            <a:r>
              <a:rPr lang="ja-JP" altLang="en-US" sz="2000" dirty="0" smtClean="0">
                <a:latin typeface="UD デジタル 教科書体 N-B" panose="02020700000000000000" pitchFamily="17" charset="-128"/>
                <a:ea typeface="UD デジタル 教科書体 N-B" panose="02020700000000000000" pitchFamily="17" charset="-128"/>
              </a:rPr>
              <a:t>するスキルも研修を行う際には欠かせない資質となります。</a:t>
            </a:r>
            <a:r>
              <a:rPr lang="en-US" altLang="ja-JP" sz="2000" dirty="0" smtClean="0">
                <a:latin typeface="UD デジタル 教科書体 N-B" panose="02020700000000000000" pitchFamily="17" charset="-128"/>
                <a:ea typeface="UD デジタル 教科書体 N-B" panose="02020700000000000000" pitchFamily="17" charset="-128"/>
              </a:rPr>
              <a:t/>
            </a:r>
            <a:br>
              <a:rPr lang="en-US" altLang="ja-JP" sz="2000" dirty="0" smtClean="0">
                <a:latin typeface="UD デジタル 教科書体 N-B" panose="02020700000000000000" pitchFamily="17" charset="-128"/>
                <a:ea typeface="UD デジタル 教科書体 N-B" panose="02020700000000000000" pitchFamily="17" charset="-128"/>
              </a:rPr>
            </a:br>
            <a:r>
              <a:rPr lang="ja-JP" altLang="en-US" sz="2000" dirty="0">
                <a:latin typeface="UD デジタル 教科書体 N-B" panose="02020700000000000000" pitchFamily="17" charset="-128"/>
                <a:ea typeface="UD デジタル 教科書体 N-B" panose="02020700000000000000" pitchFamily="17" charset="-128"/>
              </a:rPr>
              <a:t/>
            </a:r>
            <a:br>
              <a:rPr lang="ja-JP" altLang="en-US" sz="2000" dirty="0">
                <a:latin typeface="UD デジタル 教科書体 N-B" panose="02020700000000000000" pitchFamily="17" charset="-128"/>
                <a:ea typeface="UD デジタル 教科書体 N-B" panose="02020700000000000000" pitchFamily="17" charset="-128"/>
              </a:rPr>
            </a:br>
            <a:r>
              <a:rPr lang="ja-JP" altLang="en-US" sz="2000" dirty="0">
                <a:latin typeface="UD デジタル 教科書体 N-B" panose="02020700000000000000" pitchFamily="17" charset="-128"/>
                <a:ea typeface="UD デジタル 教科書体 N-B" panose="02020700000000000000" pitchFamily="17" charset="-128"/>
              </a:rPr>
              <a:t>　今回の</a:t>
            </a:r>
            <a:r>
              <a:rPr lang="en-US" altLang="ja-JP" sz="2000" dirty="0">
                <a:latin typeface="UD デジタル 教科書体 N-B" panose="02020700000000000000" pitchFamily="17" charset="-128"/>
                <a:ea typeface="UD デジタル 教科書体 N-B" panose="02020700000000000000" pitchFamily="17" charset="-128"/>
              </a:rPr>
              <a:t>SEE</a:t>
            </a:r>
            <a:r>
              <a:rPr lang="ja-JP" altLang="en-US" sz="2000" dirty="0">
                <a:latin typeface="UD デジタル 教科書体 N-B" panose="02020700000000000000" pitchFamily="17" charset="-128"/>
                <a:ea typeface="UD デジタル 教科書体 N-B" panose="02020700000000000000" pitchFamily="17" charset="-128"/>
              </a:rPr>
              <a:t>性教育アカデミーでは</a:t>
            </a:r>
            <a:r>
              <a:rPr lang="ja-JP" altLang="en-US" sz="2000" dirty="0" smtClean="0">
                <a:latin typeface="UD デジタル 教科書体 N-B" panose="02020700000000000000" pitchFamily="17" charset="-128"/>
                <a:ea typeface="UD デジタル 教科書体 N-B" panose="02020700000000000000" pitchFamily="17" charset="-128"/>
              </a:rPr>
              <a:t>、昨年度</a:t>
            </a:r>
            <a:r>
              <a:rPr lang="ja-JP" altLang="en-US" sz="2000" dirty="0">
                <a:latin typeface="UD デジタル 教科書体 N-B" panose="02020700000000000000" pitchFamily="17" charset="-128"/>
                <a:ea typeface="UD デジタル 教科書体 N-B" panose="02020700000000000000" pitchFamily="17" charset="-128"/>
              </a:rPr>
              <a:t>に引き続き藤岡淳子先生をお招きして</a:t>
            </a:r>
            <a:r>
              <a:rPr lang="ja-JP" altLang="en-US" sz="2000" dirty="0" smtClean="0">
                <a:latin typeface="UD デジタル 教科書体 N-B" panose="02020700000000000000" pitchFamily="17" charset="-128"/>
                <a:ea typeface="UD デジタル 教科書体 N-B" panose="02020700000000000000" pitchFamily="17" charset="-128"/>
              </a:rPr>
              <a:t>、性と対人関係について語る際に必要な「安全で対等な場づくりとグループの対話を深めるためのファシリテートスキル」を学びます！</a:t>
            </a:r>
            <a:r>
              <a:rPr lang="ja-JP" altLang="en-US" sz="2000" dirty="0">
                <a:latin typeface="UD デジタル 教科書体 N-B" panose="02020700000000000000" pitchFamily="17" charset="-128"/>
                <a:ea typeface="UD デジタル 教科書体 N-B" panose="02020700000000000000" pitchFamily="17" charset="-128"/>
              </a:rPr>
              <a:t>参加者同士の対話のプロセスを通じて、個人の成長はもちろんのこと、専門的スキルと対人スキルを向上</a:t>
            </a:r>
            <a:r>
              <a:rPr lang="ja-JP" altLang="en-US" sz="2000" dirty="0" smtClean="0">
                <a:latin typeface="UD デジタル 教科書体 N-B" panose="02020700000000000000" pitchFamily="17" charset="-128"/>
                <a:ea typeface="UD デジタル 教科書体 N-B" panose="02020700000000000000" pitchFamily="17" charset="-128"/>
              </a:rPr>
              <a:t>させる機会に</a:t>
            </a:r>
            <a:r>
              <a:rPr lang="ja-JP" altLang="en-US" sz="2000" dirty="0">
                <a:latin typeface="UD デジタル 教科書体 N-B" panose="02020700000000000000" pitchFamily="17" charset="-128"/>
                <a:ea typeface="UD デジタル 教科書体 N-B" panose="02020700000000000000" pitchFamily="17" charset="-128"/>
              </a:rPr>
              <a:t>なると考えています</a:t>
            </a:r>
            <a:r>
              <a:rPr lang="ja-JP" altLang="en-US" sz="2000" dirty="0" smtClean="0">
                <a:latin typeface="UD デジタル 教科書体 N-B" panose="02020700000000000000" pitchFamily="17" charset="-128"/>
                <a:ea typeface="UD デジタル 教科書体 N-B" panose="02020700000000000000" pitchFamily="17" charset="-128"/>
              </a:rPr>
              <a:t>。是非一緒に語り合いましょう。</a:t>
            </a:r>
            <a:endParaRPr kumimoji="1" lang="ja-JP" altLang="en-US" sz="2000" dirty="0">
              <a:latin typeface="UD デジタル 教科書体 N-B" panose="02020700000000000000" pitchFamily="17" charset="-128"/>
              <a:ea typeface="UD デジタル 教科書体 N-B" panose="02020700000000000000" pitchFamily="17" charset="-128"/>
            </a:endParaRPr>
          </a:p>
        </p:txBody>
      </p:sp>
      <p:sp>
        <p:nvSpPr>
          <p:cNvPr id="15" name="テキスト ボックス 14"/>
          <p:cNvSpPr txBox="1"/>
          <p:nvPr/>
        </p:nvSpPr>
        <p:spPr>
          <a:xfrm>
            <a:off x="-11715" y="4052475"/>
            <a:ext cx="12173559" cy="305230"/>
          </a:xfrm>
          <a:prstGeom prst="rect">
            <a:avLst/>
          </a:prstGeom>
          <a:noFill/>
        </p:spPr>
        <p:txBody>
          <a:bodyPr wrap="square" rtlCol="0">
            <a:spAutoFit/>
          </a:bodyPr>
          <a:lstStyle/>
          <a:p>
            <a:endParaRPr kumimoji="1" lang="ja-JP" altLang="en-US"/>
          </a:p>
        </p:txBody>
      </p:sp>
      <p:sp>
        <p:nvSpPr>
          <p:cNvPr id="17" name="正方形/長方形 16"/>
          <p:cNvSpPr/>
          <p:nvPr/>
        </p:nvSpPr>
        <p:spPr>
          <a:xfrm>
            <a:off x="0" y="4174052"/>
            <a:ext cx="12191488" cy="78114"/>
          </a:xfrm>
          <a:prstGeom prst="rect">
            <a:avLst/>
          </a:prstGeom>
          <a:solidFill>
            <a:srgbClr val="E92BA5"/>
          </a:solidFill>
          <a:ln>
            <a:solidFill>
              <a:srgbClr val="E92B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8" name="Picture 4" descr="https://www.unic.or.jp/files/sdg_icon_05_ja_2.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88675" y="15320553"/>
            <a:ext cx="837322" cy="83732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www.unic.or.jp/files/sdg_icon_16_ja_2.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32066" y="15328702"/>
            <a:ext cx="829172" cy="829172"/>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s://www.unic.or.jp/files/sdg_icon_wheel_3.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656" y="15129971"/>
            <a:ext cx="1192718" cy="1192718"/>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s://www.unic.or.jp/files/sdg_icon_04_ja_2.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34661" y="15320553"/>
            <a:ext cx="837321" cy="837321"/>
          </a:xfrm>
          <a:prstGeom prst="rect">
            <a:avLst/>
          </a:prstGeom>
          <a:noFill/>
          <a:extLst>
            <a:ext uri="{909E8E84-426E-40DD-AFC4-6F175D3DCCD1}">
              <a14:hiddenFill xmlns:a14="http://schemas.microsoft.com/office/drawing/2010/main">
                <a:solidFill>
                  <a:srgbClr val="FFFFFF"/>
                </a:solidFill>
              </a14:hiddenFill>
            </a:ext>
          </a:extLst>
        </p:spPr>
      </p:pic>
      <p:sp>
        <p:nvSpPr>
          <p:cNvPr id="19" name="楕円 18"/>
          <p:cNvSpPr/>
          <p:nvPr/>
        </p:nvSpPr>
        <p:spPr>
          <a:xfrm>
            <a:off x="923645" y="4340457"/>
            <a:ext cx="2333827" cy="2070194"/>
          </a:xfrm>
          <a:prstGeom prst="ellipse">
            <a:avLst/>
          </a:prstGeom>
          <a:solidFill>
            <a:srgbClr val="0070C0"/>
          </a:solidFill>
          <a:ln>
            <a:solidFill>
              <a:srgbClr val="92D050">
                <a:alpha val="58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latin typeface="UD デジタル 教科書体 N-B" panose="02020700000000000000" pitchFamily="17" charset="-128"/>
                <a:ea typeface="UD デジタル 教科書体 N-B" panose="02020700000000000000" pitchFamily="17" charset="-128"/>
              </a:rPr>
              <a:t>対面研修</a:t>
            </a:r>
            <a:endParaRPr kumimoji="1" lang="en-US" altLang="ja-JP" sz="2800" b="1" dirty="0">
              <a:latin typeface="UD デジタル 教科書体 N-B" panose="02020700000000000000" pitchFamily="17" charset="-128"/>
              <a:ea typeface="UD デジタル 教科書体 N-B" panose="02020700000000000000" pitchFamily="17" charset="-128"/>
            </a:endParaRPr>
          </a:p>
          <a:p>
            <a:pPr algn="ctr"/>
            <a:endParaRPr kumimoji="1" lang="en-US" altLang="ja-JP" sz="2800" b="1" dirty="0">
              <a:latin typeface="UD デジタル 教科書体 N-B" panose="02020700000000000000" pitchFamily="17" charset="-128"/>
              <a:ea typeface="UD デジタル 教科書体 N-B" panose="02020700000000000000" pitchFamily="17" charset="-128"/>
            </a:endParaRPr>
          </a:p>
          <a:p>
            <a:pPr algn="ctr"/>
            <a:r>
              <a:rPr kumimoji="1" lang="ja-JP" altLang="en-US" sz="2800" b="1" dirty="0" smtClean="0">
                <a:latin typeface="UD デジタル 教科書体 N-B" panose="02020700000000000000" pitchFamily="17" charset="-128"/>
                <a:ea typeface="UD デジタル 教科書体 N-B" panose="02020700000000000000" pitchFamily="17" charset="-128"/>
              </a:rPr>
              <a:t>定員</a:t>
            </a:r>
            <a:r>
              <a:rPr kumimoji="1" lang="en-US" altLang="ja-JP" sz="2800" b="1" dirty="0" smtClean="0">
                <a:latin typeface="UD デジタル 教科書体 N-B" panose="02020700000000000000" pitchFamily="17" charset="-128"/>
                <a:ea typeface="UD デジタル 教科書体 N-B" panose="02020700000000000000" pitchFamily="17" charset="-128"/>
              </a:rPr>
              <a:t>2</a:t>
            </a:r>
            <a:r>
              <a:rPr kumimoji="1" lang="en-US" altLang="ja-JP" sz="2800" b="1" dirty="0">
                <a:latin typeface="UD デジタル 教科書体 N-B" panose="02020700000000000000" pitchFamily="17" charset="-128"/>
                <a:ea typeface="UD デジタル 教科書体 N-B" panose="02020700000000000000" pitchFamily="17" charset="-128"/>
              </a:rPr>
              <a:t>0</a:t>
            </a:r>
            <a:r>
              <a:rPr kumimoji="1" lang="ja-JP" altLang="en-US" sz="2800" b="1" dirty="0" smtClean="0">
                <a:latin typeface="UD デジタル 教科書体 N-B" panose="02020700000000000000" pitchFamily="17" charset="-128"/>
                <a:ea typeface="UD デジタル 教科書体 N-B" panose="02020700000000000000" pitchFamily="17" charset="-128"/>
              </a:rPr>
              <a:t>名</a:t>
            </a:r>
            <a:endParaRPr kumimoji="1" lang="ja-JP" altLang="en-US" sz="2800" b="1" dirty="0">
              <a:latin typeface="UD デジタル 教科書体 N-B" panose="02020700000000000000" pitchFamily="17" charset="-128"/>
              <a:ea typeface="UD デジタル 教科書体 N-B" panose="02020700000000000000" pitchFamily="17" charset="-128"/>
            </a:endParaRPr>
          </a:p>
        </p:txBody>
      </p:sp>
      <p:sp>
        <p:nvSpPr>
          <p:cNvPr id="25" name="テキスト ボックス 24"/>
          <p:cNvSpPr txBox="1"/>
          <p:nvPr/>
        </p:nvSpPr>
        <p:spPr>
          <a:xfrm>
            <a:off x="3867314" y="15855890"/>
            <a:ext cx="8324686" cy="400110"/>
          </a:xfrm>
          <a:prstGeom prst="rect">
            <a:avLst/>
          </a:prstGeom>
          <a:noFill/>
        </p:spPr>
        <p:txBody>
          <a:bodyPr wrap="square" rtlCol="0">
            <a:spAutoFit/>
          </a:bodyPr>
          <a:lstStyle/>
          <a:p>
            <a:r>
              <a:rPr kumimoji="1" lang="ja-JP" altLang="en-US" sz="2000" b="1" dirty="0">
                <a:solidFill>
                  <a:srgbClr val="002060"/>
                </a:solidFill>
                <a:latin typeface="UD デジタル 教科書体 N-B" panose="02020700000000000000" pitchFamily="17" charset="-128"/>
                <a:ea typeface="UD デジタル 教科書体 N-B" panose="02020700000000000000" pitchFamily="17" charset="-128"/>
              </a:rPr>
              <a:t>協賛：</a:t>
            </a:r>
            <a:r>
              <a:rPr kumimoji="1" lang="en-US" altLang="ja-JP" sz="2000" b="1" dirty="0">
                <a:solidFill>
                  <a:srgbClr val="002060"/>
                </a:solidFill>
                <a:latin typeface="UD デジタル 教科書体 N-B" panose="02020700000000000000" pitchFamily="17" charset="-128"/>
                <a:ea typeface="UD デジタル 教科書体 N-B" panose="02020700000000000000" pitchFamily="17" charset="-128"/>
              </a:rPr>
              <a:t>JASE</a:t>
            </a:r>
            <a:r>
              <a:rPr kumimoji="1" lang="ja-JP" altLang="en-US" sz="2000" b="1" dirty="0">
                <a:solidFill>
                  <a:srgbClr val="002060"/>
                </a:solidFill>
                <a:latin typeface="UD デジタル 教科書体 N-B" panose="02020700000000000000" pitchFamily="17" charset="-128"/>
                <a:ea typeface="UD デジタル 教科書体 N-B" panose="02020700000000000000" pitchFamily="17" charset="-128"/>
              </a:rPr>
              <a:t>（日本性教育</a:t>
            </a:r>
            <a:r>
              <a:rPr kumimoji="1" lang="ja-JP" altLang="en-US" sz="2000" b="1">
                <a:solidFill>
                  <a:srgbClr val="002060"/>
                </a:solidFill>
                <a:latin typeface="UD デジタル 教科書体 N-B" panose="02020700000000000000" pitchFamily="17" charset="-128"/>
                <a:ea typeface="UD デジタル 教科書体 N-B" panose="02020700000000000000" pitchFamily="17" charset="-128"/>
              </a:rPr>
              <a:t>協会</a:t>
            </a:r>
            <a:r>
              <a:rPr kumimoji="1" lang="ja-JP" altLang="en-US" sz="2000" b="1" smtClean="0">
                <a:solidFill>
                  <a:srgbClr val="002060"/>
                </a:solidFill>
                <a:latin typeface="UD デジタル 教科書体 N-B" panose="02020700000000000000" pitchFamily="17" charset="-128"/>
                <a:ea typeface="UD デジタル 教科書体 N-B" panose="02020700000000000000" pitchFamily="17" charset="-128"/>
              </a:rPr>
              <a:t>）</a:t>
            </a:r>
            <a:r>
              <a:rPr kumimoji="1" lang="ja-JP" altLang="en-US" sz="2000" b="1">
                <a:solidFill>
                  <a:srgbClr val="002060"/>
                </a:solidFill>
                <a:latin typeface="UD デジタル 教科書体 N-B" panose="02020700000000000000" pitchFamily="17" charset="-128"/>
                <a:ea typeface="UD デジタル 教科書体 N-B" panose="02020700000000000000" pitchFamily="17" charset="-128"/>
              </a:rPr>
              <a:t>共催</a:t>
            </a:r>
            <a:r>
              <a:rPr kumimoji="1" lang="ja-JP" altLang="en-US" sz="2000" b="1" smtClean="0">
                <a:solidFill>
                  <a:srgbClr val="002060"/>
                </a:solidFill>
                <a:latin typeface="UD デジタル 教科書体 N-B" panose="02020700000000000000" pitchFamily="17" charset="-128"/>
                <a:ea typeface="UD デジタル 教科書体 N-B" panose="02020700000000000000" pitchFamily="17" charset="-128"/>
              </a:rPr>
              <a:t>：</a:t>
            </a:r>
            <a:r>
              <a:rPr lang="ja-JP" altLang="en-US" sz="2000" dirty="0" smtClean="0">
                <a:solidFill>
                  <a:srgbClr val="002060"/>
                </a:solidFill>
                <a:latin typeface="UD デジタル 教科書体 N-B" panose="02020700000000000000" pitchFamily="17" charset="-128"/>
                <a:ea typeface="UD デジタル 教科書体 N-B" panose="02020700000000000000" pitchFamily="17" charset="-128"/>
              </a:rPr>
              <a:t>大阪公立</a:t>
            </a:r>
            <a:r>
              <a:rPr lang="ja-JP" altLang="en-US" sz="2000" dirty="0">
                <a:solidFill>
                  <a:srgbClr val="002060"/>
                </a:solidFill>
                <a:latin typeface="UD デジタル 教科書体 N-B" panose="02020700000000000000" pitchFamily="17" charset="-128"/>
                <a:ea typeface="UD デジタル 教科書体 N-B" panose="02020700000000000000" pitchFamily="17" charset="-128"/>
              </a:rPr>
              <a:t>大学女性学研究センター</a:t>
            </a:r>
            <a:endParaRPr kumimoji="1" lang="ja-JP" altLang="en-US" sz="2000" b="1" dirty="0">
              <a:solidFill>
                <a:srgbClr val="002060"/>
              </a:solidFill>
              <a:latin typeface="UD デジタル 教科書体 N-B" panose="02020700000000000000" pitchFamily="17" charset="-128"/>
              <a:ea typeface="UD デジタル 教科書体 N-B" panose="02020700000000000000" pitchFamily="17" charset="-128"/>
            </a:endParaRPr>
          </a:p>
        </p:txBody>
      </p:sp>
      <p:sp>
        <p:nvSpPr>
          <p:cNvPr id="23" name="正方形/長方形 22"/>
          <p:cNvSpPr/>
          <p:nvPr/>
        </p:nvSpPr>
        <p:spPr>
          <a:xfrm>
            <a:off x="6206748" y="6581161"/>
            <a:ext cx="5978784" cy="2777683"/>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2000" b="1" dirty="0">
                <a:solidFill>
                  <a:srgbClr val="7030A0"/>
                </a:solidFill>
                <a:effectLst>
                  <a:glow rad="127000">
                    <a:srgbClr val="CCCCFF"/>
                  </a:glow>
                </a:effectLst>
                <a:latin typeface="UD デジタル 教科書体 NP-B" panose="02020700000000000000" pitchFamily="18" charset="-128"/>
                <a:ea typeface="UD デジタル 教科書体 NP-B" panose="02020700000000000000" pitchFamily="18" charset="-128"/>
              </a:rPr>
              <a:t>お申込み方法（要事前予約）</a:t>
            </a:r>
            <a:endParaRPr lang="en-US" altLang="ja-JP" sz="2000" b="1" dirty="0">
              <a:solidFill>
                <a:srgbClr val="7030A0"/>
              </a:solidFill>
              <a:effectLst>
                <a:glow rad="127000">
                  <a:srgbClr val="CCCCFF"/>
                </a:glow>
              </a:effectLst>
              <a:latin typeface="UD デジタル 教科書体 NP-B" panose="02020700000000000000" pitchFamily="18" charset="-128"/>
              <a:ea typeface="UD デジタル 教科書体 NP-B" panose="02020700000000000000" pitchFamily="18" charset="-128"/>
            </a:endParaRPr>
          </a:p>
          <a:p>
            <a:r>
              <a:rPr lang="ja-JP" altLang="en-US" b="1" dirty="0">
                <a:latin typeface="UD デジタル 教科書体 NP-B" panose="02020700000000000000" pitchFamily="18" charset="-128"/>
                <a:ea typeface="UD デジタル 教科書体 NP-B" panose="02020700000000000000" pitchFamily="18" charset="-128"/>
              </a:rPr>
              <a:t>１）</a:t>
            </a:r>
            <a:r>
              <a:rPr lang="en-US" altLang="ja-JP" b="1" dirty="0" err="1">
                <a:latin typeface="UD デジタル 教科書体 NP-B" panose="02020700000000000000" pitchFamily="18" charset="-128"/>
                <a:ea typeface="UD デジタル 教科書体 NP-B" panose="02020700000000000000" pitchFamily="18" charset="-128"/>
              </a:rPr>
              <a:t>peatix</a:t>
            </a:r>
            <a:r>
              <a:rPr lang="ja-JP" altLang="en-US" b="1" dirty="0">
                <a:latin typeface="UD デジタル 教科書体 NP-B" panose="02020700000000000000" pitchFamily="18" charset="-128"/>
                <a:ea typeface="UD デジタル 教科書体 NP-B" panose="02020700000000000000" pitchFamily="18" charset="-128"/>
              </a:rPr>
              <a:t>でクレジット払い</a:t>
            </a:r>
            <a:endParaRPr lang="en-US" altLang="ja-JP" b="1" dirty="0">
              <a:latin typeface="UD デジタル 教科書体 NP-B" panose="02020700000000000000" pitchFamily="18" charset="-128"/>
              <a:ea typeface="UD デジタル 教科書体 NP-B" panose="02020700000000000000" pitchFamily="18" charset="-128"/>
            </a:endParaRPr>
          </a:p>
          <a:p>
            <a:r>
              <a:rPr lang="en-US" altLang="ja-JP" b="1" dirty="0" smtClean="0">
                <a:latin typeface="UD デジタル 教科書体 NP-B" panose="02020700000000000000" pitchFamily="18" charset="-128"/>
                <a:ea typeface="UD デジタル 教科書体 NP-B" panose="02020700000000000000" pitchFamily="18" charset="-128"/>
                <a:hlinkClick r:id="rId8"/>
              </a:rPr>
              <a:t>https</a:t>
            </a:r>
            <a:r>
              <a:rPr lang="en-US" altLang="ja-JP" b="1" dirty="0">
                <a:latin typeface="UD デジタル 教科書体 NP-B" panose="02020700000000000000" pitchFamily="18" charset="-128"/>
                <a:ea typeface="UD デジタル 教科書体 NP-B" panose="02020700000000000000" pitchFamily="18" charset="-128"/>
                <a:hlinkClick r:id="rId8"/>
              </a:rPr>
              <a:t>://</a:t>
            </a:r>
            <a:r>
              <a:rPr lang="en-US" altLang="ja-JP" b="1" dirty="0" smtClean="0">
                <a:latin typeface="UD デジタル 教科書体 NP-B" panose="02020700000000000000" pitchFamily="18" charset="-128"/>
                <a:ea typeface="UD デジタル 教科書体 NP-B" panose="02020700000000000000" pitchFamily="18" charset="-128"/>
                <a:hlinkClick r:id="rId8"/>
              </a:rPr>
              <a:t>see-sgft.peatix.com</a:t>
            </a:r>
            <a:r>
              <a:rPr lang="ja-JP" altLang="en-US" b="1" dirty="0">
                <a:latin typeface="UD デジタル 教科書体 NP-B" panose="02020700000000000000" pitchFamily="18" charset="-128"/>
                <a:ea typeface="UD デジタル 教科書体 NP-B" panose="02020700000000000000" pitchFamily="18" charset="-128"/>
              </a:rPr>
              <a:t>を</a:t>
            </a:r>
            <a:r>
              <a:rPr lang="en-US" altLang="ja-JP" b="1" dirty="0" err="1">
                <a:latin typeface="UD デジタル 教科書体 NP-B" panose="02020700000000000000" pitchFamily="18" charset="-128"/>
                <a:ea typeface="UD デジタル 教科書体 NP-B" panose="02020700000000000000" pitchFamily="18" charset="-128"/>
              </a:rPr>
              <a:t>Peatix</a:t>
            </a:r>
            <a:r>
              <a:rPr lang="ja-JP" altLang="en-US" b="1" dirty="0">
                <a:latin typeface="UD デジタル 教科書体 NP-B" panose="02020700000000000000" pitchFamily="18" charset="-128"/>
                <a:ea typeface="UD デジタル 教科書体 NP-B" panose="02020700000000000000" pitchFamily="18" charset="-128"/>
              </a:rPr>
              <a:t>で検索し、</a:t>
            </a:r>
            <a:endParaRPr lang="en-US" altLang="ja-JP" b="1" dirty="0">
              <a:latin typeface="UD デジタル 教科書体 NP-B" panose="02020700000000000000" pitchFamily="18" charset="-128"/>
              <a:ea typeface="UD デジタル 教科書体 NP-B" panose="02020700000000000000" pitchFamily="18" charset="-128"/>
            </a:endParaRPr>
          </a:p>
          <a:p>
            <a:r>
              <a:rPr lang="ja-JP" altLang="en-US" b="1" dirty="0" smtClean="0">
                <a:latin typeface="UD デジタル 教科書体 NP-B" panose="02020700000000000000" pitchFamily="18" charset="-128"/>
                <a:ea typeface="UD デジタル 教科書体 NP-B" panose="02020700000000000000" pitchFamily="18" charset="-128"/>
              </a:rPr>
              <a:t>申し込み</a:t>
            </a:r>
            <a:r>
              <a:rPr lang="ja-JP" altLang="en-US" b="1" dirty="0">
                <a:latin typeface="UD デジタル 教科書体 NP-B" panose="02020700000000000000" pitchFamily="18" charset="-128"/>
                <a:ea typeface="UD デジタル 教科書体 NP-B" panose="02020700000000000000" pitchFamily="18" charset="-128"/>
              </a:rPr>
              <a:t>と支払いを完了してください。</a:t>
            </a:r>
            <a:endParaRPr lang="en-US" altLang="ja-JP" b="1" dirty="0">
              <a:latin typeface="UD デジタル 教科書体 NP-B" panose="02020700000000000000" pitchFamily="18" charset="-128"/>
              <a:ea typeface="UD デジタル 教科書体 NP-B" panose="02020700000000000000" pitchFamily="18" charset="-128"/>
            </a:endParaRPr>
          </a:p>
          <a:p>
            <a:endParaRPr lang="en-US" altLang="ja-JP" sz="1050" b="1" dirty="0">
              <a:latin typeface="UD デジタル 教科書体 NP-B" panose="02020700000000000000" pitchFamily="18" charset="-128"/>
              <a:ea typeface="UD デジタル 教科書体 NP-B" panose="02020700000000000000" pitchFamily="18" charset="-128"/>
            </a:endParaRPr>
          </a:p>
          <a:p>
            <a:r>
              <a:rPr lang="ja-JP" altLang="en-US" b="1" dirty="0">
                <a:latin typeface="UD デジタル 教科書体 NP-B" panose="02020700000000000000" pitchFamily="18" charset="-128"/>
                <a:ea typeface="UD デジタル 教科書体 NP-B" panose="02020700000000000000" pitchFamily="18" charset="-128"/>
              </a:rPr>
              <a:t>２）口座振り込み</a:t>
            </a:r>
            <a:endParaRPr lang="en-US" altLang="ja-JP" b="1" dirty="0">
              <a:latin typeface="UD デジタル 教科書体 NP-B" panose="02020700000000000000" pitchFamily="18" charset="-128"/>
              <a:ea typeface="UD デジタル 教科書体 NP-B" panose="02020700000000000000" pitchFamily="18" charset="-128"/>
            </a:endParaRPr>
          </a:p>
          <a:p>
            <a:r>
              <a:rPr lang="ja-JP" altLang="en-US" b="1" dirty="0">
                <a:latin typeface="UD デジタル 教科書体 NP-B" panose="02020700000000000000" pitchFamily="18" charset="-128"/>
                <a:ea typeface="UD デジタル 教科書体 NP-B" panose="02020700000000000000" pitchFamily="18" charset="-128"/>
              </a:rPr>
              <a:t>　事務局宛</a:t>
            </a:r>
            <a:r>
              <a:rPr lang="ja-JP" altLang="en-US" b="1" dirty="0">
                <a:latin typeface="UD デジタル 教科書体 N-B" panose="02020700000000000000" pitchFamily="17" charset="-128"/>
                <a:ea typeface="UD デジタル 教科書体 N-B" panose="02020700000000000000" pitchFamily="17" charset="-128"/>
              </a:rPr>
              <a:t>（</a:t>
            </a:r>
            <a:r>
              <a:rPr lang="en-US" altLang="ja-JP" dirty="0">
                <a:latin typeface="UD デジタル 教科書体 N-B" panose="02020700000000000000" pitchFamily="17" charset="-128"/>
                <a:ea typeface="UD デジタル 教科書体 N-B" panose="02020700000000000000" pitchFamily="17" charset="-128"/>
              </a:rPr>
              <a:t>kansaishy@gmail.com</a:t>
            </a:r>
            <a:r>
              <a:rPr lang="ja-JP" altLang="en-US" dirty="0">
                <a:latin typeface="UD デジタル 教科書体 N-B" panose="02020700000000000000" pitchFamily="17" charset="-128"/>
                <a:ea typeface="UD デジタル 教科書体 N-B" panose="02020700000000000000" pitchFamily="17" charset="-128"/>
              </a:rPr>
              <a:t>）</a:t>
            </a:r>
            <a:r>
              <a:rPr lang="ja-JP" altLang="en-US" b="1" dirty="0" smtClean="0">
                <a:latin typeface="UD デジタル 教科書体 NP-B" panose="02020700000000000000" pitchFamily="18" charset="-128"/>
                <a:ea typeface="UD デジタル 教科書体 NP-B" panose="02020700000000000000" pitchFamily="18" charset="-128"/>
              </a:rPr>
              <a:t>に</a:t>
            </a:r>
            <a:endParaRPr lang="en-US" altLang="ja-JP" b="1" dirty="0" smtClean="0">
              <a:latin typeface="UD デジタル 教科書体 NP-B" panose="02020700000000000000" pitchFamily="18" charset="-128"/>
              <a:ea typeface="UD デジタル 教科書体 NP-B" panose="02020700000000000000" pitchFamily="18" charset="-128"/>
            </a:endParaRPr>
          </a:p>
          <a:p>
            <a:r>
              <a:rPr lang="ja-JP" altLang="en-US" b="1" dirty="0" smtClean="0">
                <a:latin typeface="UD デジタル 教科書体 NP-B" panose="02020700000000000000" pitchFamily="18" charset="-128"/>
                <a:ea typeface="UD デジタル 教科書体 NP-B" panose="02020700000000000000" pitchFamily="18" charset="-128"/>
              </a:rPr>
              <a:t>件名</a:t>
            </a:r>
            <a:r>
              <a:rPr lang="en-US" altLang="ja-JP" b="1" dirty="0">
                <a:latin typeface="UD デジタル 教科書体 NP-B" panose="02020700000000000000" pitchFamily="18" charset="-128"/>
                <a:ea typeface="UD デジタル 教科書体 NP-B" panose="02020700000000000000" pitchFamily="18" charset="-128"/>
              </a:rPr>
              <a:t>(</a:t>
            </a:r>
            <a:r>
              <a:rPr lang="ja-JP" altLang="en-US" b="1" dirty="0">
                <a:latin typeface="UD デジタル 教科書体 NP-B" panose="02020700000000000000" pitchFamily="18" charset="-128"/>
                <a:ea typeface="UD デジタル 教科書体 NP-B" panose="02020700000000000000" pitchFamily="18" charset="-128"/>
              </a:rPr>
              <a:t>タイトル</a:t>
            </a:r>
            <a:r>
              <a:rPr lang="en-US" altLang="ja-JP" b="1" dirty="0">
                <a:latin typeface="UD デジタル 教科書体 NP-B" panose="02020700000000000000" pitchFamily="18" charset="-128"/>
                <a:ea typeface="UD デジタル 教科書体 NP-B" panose="02020700000000000000" pitchFamily="18" charset="-128"/>
              </a:rPr>
              <a:t>)</a:t>
            </a:r>
            <a:r>
              <a:rPr lang="ja-JP" altLang="en-US" b="1" dirty="0">
                <a:latin typeface="UD デジタル 教科書体 NP-B" panose="02020700000000000000" pitchFamily="18" charset="-128"/>
                <a:ea typeface="UD デジタル 教科書体 NP-B" panose="02020700000000000000" pitchFamily="18" charset="-128"/>
              </a:rPr>
              <a:t>に</a:t>
            </a:r>
            <a:r>
              <a:rPr lang="ja-JP" altLang="en-US" b="1" dirty="0" smtClean="0">
                <a:latin typeface="UD デジタル 教科書体 NP-B" panose="02020700000000000000" pitchFamily="18" charset="-128"/>
                <a:ea typeface="UD デジタル 教科書体 NP-B" panose="02020700000000000000" pitchFamily="18" charset="-128"/>
              </a:rPr>
              <a:t>「</a:t>
            </a:r>
            <a:r>
              <a:rPr lang="en-US" altLang="ja-JP" b="1" dirty="0" smtClean="0">
                <a:latin typeface="UD デジタル 教科書体 NP-B" panose="02020700000000000000" pitchFamily="18" charset="-128"/>
                <a:ea typeface="UD デジタル 教科書体 NP-B" panose="02020700000000000000" pitchFamily="18" charset="-128"/>
              </a:rPr>
              <a:t>1</a:t>
            </a:r>
            <a:r>
              <a:rPr lang="en-US" altLang="ja-JP" b="1" dirty="0">
                <a:latin typeface="UD デジタル 教科書体 NP-B" panose="02020700000000000000" pitchFamily="18" charset="-128"/>
                <a:ea typeface="UD デジタル 教科書体 NP-B" panose="02020700000000000000" pitchFamily="18" charset="-128"/>
              </a:rPr>
              <a:t>1</a:t>
            </a:r>
            <a:r>
              <a:rPr lang="ja-JP" altLang="en-US" b="1" dirty="0" smtClean="0">
                <a:latin typeface="UD デジタル 教科書体 NP-B" panose="02020700000000000000" pitchFamily="18" charset="-128"/>
                <a:ea typeface="UD デジタル 教科書体 NP-B" panose="02020700000000000000" pitchFamily="18" charset="-128"/>
              </a:rPr>
              <a:t>月</a:t>
            </a:r>
            <a:r>
              <a:rPr lang="en-US" altLang="ja-JP" b="1" dirty="0">
                <a:latin typeface="UD デジタル 教科書体 NP-B" panose="02020700000000000000" pitchFamily="18" charset="-128"/>
                <a:ea typeface="UD デジタル 教科書体 NP-B" panose="02020700000000000000" pitchFamily="18" charset="-128"/>
              </a:rPr>
              <a:t>5</a:t>
            </a:r>
            <a:r>
              <a:rPr lang="ja-JP" altLang="en-US" b="1" dirty="0" smtClean="0">
                <a:latin typeface="UD デジタル 教科書体 NP-B" panose="02020700000000000000" pitchFamily="18" charset="-128"/>
                <a:ea typeface="UD デジタル 教科書体 NP-B" panose="02020700000000000000" pitchFamily="18" charset="-128"/>
              </a:rPr>
              <a:t>日</a:t>
            </a:r>
            <a:r>
              <a:rPr lang="ja-JP" altLang="en-US" b="1" dirty="0">
                <a:latin typeface="UD デジタル 教科書体 NP-B" panose="02020700000000000000" pitchFamily="18" charset="-128"/>
                <a:ea typeface="UD デジタル 教科書体 NP-B" panose="02020700000000000000" pitchFamily="18" charset="-128"/>
              </a:rPr>
              <a:t>申し込み」、本文に</a:t>
            </a:r>
            <a:r>
              <a:rPr lang="ja-JP" altLang="en-US" b="1" dirty="0" smtClean="0">
                <a:latin typeface="UD デジタル 教科書体 NP-B" panose="02020700000000000000" pitchFamily="18" charset="-128"/>
                <a:ea typeface="UD デジタル 教科書体 NP-B" panose="02020700000000000000" pitchFamily="18" charset="-128"/>
              </a:rPr>
              <a:t>、</a:t>
            </a:r>
            <a:endParaRPr lang="en-US" altLang="ja-JP" b="1" dirty="0" smtClean="0">
              <a:latin typeface="UD デジタル 教科書体 NP-B" panose="02020700000000000000" pitchFamily="18" charset="-128"/>
              <a:ea typeface="UD デジタル 教科書体 NP-B" panose="02020700000000000000" pitchFamily="18" charset="-128"/>
            </a:endParaRPr>
          </a:p>
          <a:p>
            <a:r>
              <a:rPr lang="ja-JP" altLang="en-US" b="1" dirty="0" smtClean="0">
                <a:latin typeface="UD デジタル 教科書体 NP-B" panose="02020700000000000000" pitchFamily="18" charset="-128"/>
                <a:ea typeface="UD デジタル 教科書体 NP-B" panose="02020700000000000000" pitchFamily="18" charset="-128"/>
              </a:rPr>
              <a:t>「</a:t>
            </a:r>
            <a:r>
              <a:rPr lang="en-US" altLang="ja-JP" b="1" dirty="0">
                <a:latin typeface="UD デジタル 教科書体 NP-B" panose="02020700000000000000" pitchFamily="18" charset="-128"/>
                <a:ea typeface="UD デジタル 教科書体 NP-B" panose="02020700000000000000" pitchFamily="18" charset="-128"/>
              </a:rPr>
              <a:t>1.</a:t>
            </a:r>
            <a:r>
              <a:rPr lang="ja-JP" altLang="en-US" b="1" dirty="0">
                <a:latin typeface="UD デジタル 教科書体 NP-B" panose="02020700000000000000" pitchFamily="18" charset="-128"/>
                <a:ea typeface="UD デジタル 教科書体 NP-B" panose="02020700000000000000" pitchFamily="18" charset="-128"/>
              </a:rPr>
              <a:t>お名前</a:t>
            </a:r>
            <a:r>
              <a:rPr lang="ja-JP" altLang="en-US" b="1" dirty="0" smtClean="0">
                <a:latin typeface="UD デジタル 教科書体 NP-B" panose="02020700000000000000" pitchFamily="18" charset="-128"/>
                <a:ea typeface="UD デジタル 教科書体 NP-B" panose="02020700000000000000" pitchFamily="18" charset="-128"/>
              </a:rPr>
              <a:t>、</a:t>
            </a:r>
            <a:r>
              <a:rPr lang="en-US" altLang="ja-JP" b="1" dirty="0" smtClean="0">
                <a:latin typeface="UD デジタル 教科書体 NP-B" panose="02020700000000000000" pitchFamily="18" charset="-128"/>
                <a:ea typeface="UD デジタル 教科書体 NP-B" panose="02020700000000000000" pitchFamily="18" charset="-128"/>
              </a:rPr>
              <a:t>2</a:t>
            </a:r>
            <a:r>
              <a:rPr lang="en-US" altLang="ja-JP" b="1" dirty="0">
                <a:latin typeface="UD デジタル 教科書体 NP-B" panose="02020700000000000000" pitchFamily="18" charset="-128"/>
                <a:ea typeface="UD デジタル 教科書体 NP-B" panose="02020700000000000000" pitchFamily="18" charset="-128"/>
              </a:rPr>
              <a:t>.</a:t>
            </a:r>
            <a:r>
              <a:rPr lang="ja-JP" altLang="en-US" b="1" dirty="0">
                <a:latin typeface="UD デジタル 教科書体 NP-B" panose="02020700000000000000" pitchFamily="18" charset="-128"/>
                <a:ea typeface="UD デジタル 教科書体 NP-B" panose="02020700000000000000" pitchFamily="18" charset="-128"/>
              </a:rPr>
              <a:t>ご所属、</a:t>
            </a:r>
            <a:r>
              <a:rPr lang="en-US" altLang="ja-JP" b="1" dirty="0">
                <a:latin typeface="UD デジタル 教科書体 NP-B" panose="02020700000000000000" pitchFamily="18" charset="-128"/>
                <a:ea typeface="UD デジタル 教科書体 NP-B" panose="02020700000000000000" pitchFamily="18" charset="-128"/>
              </a:rPr>
              <a:t>3.</a:t>
            </a:r>
            <a:r>
              <a:rPr lang="ja-JP" altLang="en-US" b="1" dirty="0">
                <a:latin typeface="UD デジタル 教科書体 NP-B" panose="02020700000000000000" pitchFamily="18" charset="-128"/>
                <a:ea typeface="UD デジタル 教科書体 NP-B" panose="02020700000000000000" pitchFamily="18" charset="-128"/>
              </a:rPr>
              <a:t>連絡先（メールアドレス）」をご記入ください。口座振り込み情報を返信します。</a:t>
            </a:r>
            <a:endParaRPr lang="en-US" altLang="ja-JP" sz="1400" dirty="0"/>
          </a:p>
        </p:txBody>
      </p:sp>
      <p:graphicFrame>
        <p:nvGraphicFramePr>
          <p:cNvPr id="3" name="表 2"/>
          <p:cNvGraphicFramePr>
            <a:graphicFrameLocks noGrp="1"/>
          </p:cNvGraphicFramePr>
          <p:nvPr>
            <p:extLst>
              <p:ext uri="{D42A27DB-BD31-4B8C-83A1-F6EECF244321}">
                <p14:modId xmlns:p14="http://schemas.microsoft.com/office/powerpoint/2010/main" val="4242830393"/>
              </p:ext>
            </p:extLst>
          </p:nvPr>
        </p:nvGraphicFramePr>
        <p:xfrm>
          <a:off x="6198135" y="9389462"/>
          <a:ext cx="5955096" cy="6401523"/>
        </p:xfrm>
        <a:graphic>
          <a:graphicData uri="http://schemas.openxmlformats.org/drawingml/2006/table">
            <a:tbl>
              <a:tblPr firstRow="1" bandRow="1">
                <a:tableStyleId>{5FD0F851-EC5A-4D38-B0AD-8093EC10F338}</a:tableStyleId>
              </a:tblPr>
              <a:tblGrid>
                <a:gridCol w="5955096">
                  <a:extLst>
                    <a:ext uri="{9D8B030D-6E8A-4147-A177-3AD203B41FA5}">
                      <a16:colId xmlns:a16="http://schemas.microsoft.com/office/drawing/2014/main" val="4102377514"/>
                    </a:ext>
                  </a:extLst>
                </a:gridCol>
              </a:tblGrid>
              <a:tr h="390958">
                <a:tc>
                  <a:txBody>
                    <a:bodyPr/>
                    <a:lstStyle/>
                    <a:p>
                      <a:r>
                        <a:rPr kumimoji="1" lang="ja-JP" altLang="en-US" sz="2000" dirty="0">
                          <a:solidFill>
                            <a:schemeClr val="accent5"/>
                          </a:solidFill>
                          <a:latin typeface="UD デジタル 教科書体 N-B" panose="02020700000000000000" pitchFamily="17" charset="-128"/>
                          <a:ea typeface="UD デジタル 教科書体 N-B" panose="02020700000000000000" pitchFamily="17" charset="-128"/>
                        </a:rPr>
                        <a:t>講師プロフィール</a:t>
                      </a:r>
                    </a:p>
                  </a:txBody>
                  <a:tcPr/>
                </a:tc>
                <a:extLst>
                  <a:ext uri="{0D108BD9-81ED-4DB2-BD59-A6C34878D82A}">
                    <a16:rowId xmlns:a16="http://schemas.microsoft.com/office/drawing/2014/main" val="671483027"/>
                  </a:ext>
                </a:extLst>
              </a:tr>
              <a:tr h="390958">
                <a:tc>
                  <a:txBody>
                    <a:bodyPr/>
                    <a:lstStyle/>
                    <a:p>
                      <a:r>
                        <a:rPr kumimoji="1" lang="ja-JP" altLang="en-US" sz="2000" dirty="0">
                          <a:latin typeface="UD デジタル 教科書体 N-B" panose="02020700000000000000" pitchFamily="17" charset="-128"/>
                          <a:ea typeface="UD デジタル 教科書体 N-B" panose="02020700000000000000" pitchFamily="17" charset="-128"/>
                        </a:rPr>
                        <a:t>藤岡淳子</a:t>
                      </a:r>
                      <a:endParaRPr kumimoji="1" lang="ja-JP" altLang="en-US" sz="2000" dirty="0">
                        <a:solidFill>
                          <a:schemeClr val="tx1"/>
                        </a:solidFill>
                        <a:latin typeface="UD デジタル 教科書体 N-B" panose="02020700000000000000" pitchFamily="17" charset="-128"/>
                        <a:ea typeface="UD デジタル 教科書体 N-B" panose="02020700000000000000" pitchFamily="17" charset="-128"/>
                      </a:endParaRPr>
                    </a:p>
                  </a:txBody>
                  <a:tcPr/>
                </a:tc>
                <a:extLst>
                  <a:ext uri="{0D108BD9-81ED-4DB2-BD59-A6C34878D82A}">
                    <a16:rowId xmlns:a16="http://schemas.microsoft.com/office/drawing/2014/main" val="856580560"/>
                  </a:ext>
                </a:extLst>
              </a:tr>
              <a:tr h="1052578">
                <a:tc>
                  <a:txBody>
                    <a:bodyPr/>
                    <a:lstStyle/>
                    <a:p>
                      <a:r>
                        <a:rPr kumimoji="1" lang="ja-JP" altLang="en-US" sz="1600" dirty="0">
                          <a:latin typeface="UD デジタル 教科書体 N-B" panose="02020700000000000000" pitchFamily="17" charset="-128"/>
                          <a:ea typeface="UD デジタル 教科書体 N-B" panose="02020700000000000000" pitchFamily="17" charset="-128"/>
                        </a:rPr>
                        <a:t>大阪大学大学院名誉教授、臨床心理士／公認心理師</a:t>
                      </a:r>
                      <a:r>
                        <a:rPr kumimoji="1" lang="ja-JP" altLang="en-US" sz="1600" dirty="0" smtClean="0">
                          <a:latin typeface="UD デジタル 教科書体 N-B" panose="02020700000000000000" pitchFamily="17" charset="-128"/>
                          <a:ea typeface="UD デジタル 教科書体 N-B" panose="02020700000000000000" pitchFamily="17" charset="-128"/>
                        </a:rPr>
                        <a:t>。児童</a:t>
                      </a:r>
                      <a:r>
                        <a:rPr kumimoji="1" lang="ja-JP" altLang="en-US" sz="1600" dirty="0">
                          <a:latin typeface="UD デジタル 教科書体 N-B" panose="02020700000000000000" pitchFamily="17" charset="-128"/>
                          <a:ea typeface="UD デジタル 教科書体 N-B" panose="02020700000000000000" pitchFamily="17" charset="-128"/>
                        </a:rPr>
                        <a:t>相談所、児童自立支援施設、刑務所などで、非行や犯罪行動のある少年と成人の教育プログラムの実施およびスーパーバイズを行う</a:t>
                      </a:r>
                      <a:r>
                        <a:rPr kumimoji="1" lang="ja-JP" altLang="en-US" sz="1600" dirty="0" smtClean="0">
                          <a:latin typeface="UD デジタル 教科書体 N-B" panose="02020700000000000000" pitchFamily="17" charset="-128"/>
                          <a:ea typeface="UD デジタル 教科書体 N-B" panose="02020700000000000000" pitchFamily="17" charset="-128"/>
                        </a:rPr>
                        <a:t>。一般社団法人も</a:t>
                      </a:r>
                      <a:r>
                        <a:rPr kumimoji="1" lang="ja-JP" altLang="en-US" sz="1600" dirty="0" err="1" smtClean="0">
                          <a:latin typeface="UD デジタル 教科書体 N-B" panose="02020700000000000000" pitchFamily="17" charset="-128"/>
                          <a:ea typeface="UD デジタル 教科書体 N-B" panose="02020700000000000000" pitchFamily="17" charset="-128"/>
                        </a:rPr>
                        <a:t>ふもふ</a:t>
                      </a:r>
                      <a:r>
                        <a:rPr kumimoji="1" lang="ja-JP" altLang="en-US" sz="1600" dirty="0" smtClean="0">
                          <a:latin typeface="UD デジタル 教科書体 N-B" panose="02020700000000000000" pitchFamily="17" charset="-128"/>
                          <a:ea typeface="UD デジタル 教科書体 N-B" panose="02020700000000000000" pitchFamily="17" charset="-128"/>
                        </a:rPr>
                        <a:t>ネット代表理事。</a:t>
                      </a:r>
                      <a:endParaRPr kumimoji="1" lang="ja-JP" altLang="en-US" sz="1600" dirty="0">
                        <a:solidFill>
                          <a:schemeClr val="tx1"/>
                        </a:solidFill>
                        <a:latin typeface="UD デジタル 教科書体 N-B" panose="02020700000000000000" pitchFamily="17" charset="-128"/>
                        <a:ea typeface="UD デジタル 教科書体 N-B" panose="02020700000000000000" pitchFamily="17" charset="-128"/>
                      </a:endParaRPr>
                    </a:p>
                  </a:txBody>
                  <a:tcPr/>
                </a:tc>
                <a:extLst>
                  <a:ext uri="{0D108BD9-81ED-4DB2-BD59-A6C34878D82A}">
                    <a16:rowId xmlns:a16="http://schemas.microsoft.com/office/drawing/2014/main" val="1596916635"/>
                  </a:ext>
                </a:extLst>
              </a:tr>
              <a:tr h="390958">
                <a:tc>
                  <a:txBody>
                    <a:bodyPr/>
                    <a:lstStyle/>
                    <a:p>
                      <a:r>
                        <a:rPr kumimoji="1" lang="ja-JP" altLang="en-US" sz="2000" dirty="0">
                          <a:latin typeface="UD デジタル 教科書体 N-B" panose="02020700000000000000" pitchFamily="17" charset="-128"/>
                          <a:ea typeface="UD デジタル 教科書体 N-B" panose="02020700000000000000" pitchFamily="17" charset="-128"/>
                        </a:rPr>
                        <a:t>東　優子</a:t>
                      </a:r>
                      <a:endParaRPr kumimoji="1" lang="ja-JP" altLang="en-US" sz="2000" dirty="0">
                        <a:solidFill>
                          <a:srgbClr val="00B050"/>
                        </a:solidFill>
                        <a:latin typeface="UD デジタル 教科書体 N-B" panose="02020700000000000000" pitchFamily="17" charset="-128"/>
                        <a:ea typeface="UD デジタル 教科書体 N-B" panose="02020700000000000000" pitchFamily="17" charset="-128"/>
                      </a:endParaRPr>
                    </a:p>
                  </a:txBody>
                  <a:tcPr/>
                </a:tc>
                <a:extLst>
                  <a:ext uri="{0D108BD9-81ED-4DB2-BD59-A6C34878D82A}">
                    <a16:rowId xmlns:a16="http://schemas.microsoft.com/office/drawing/2014/main" val="110104222"/>
                  </a:ext>
                </a:extLst>
              </a:tr>
              <a:tr h="1117841">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1600" dirty="0" smtClean="0">
                          <a:latin typeface="UD デジタル 教科書体 N-B" panose="02020700000000000000" pitchFamily="17" charset="-128"/>
                          <a:ea typeface="UD デジタル 教科書体 N-B" panose="02020700000000000000" pitchFamily="17" charset="-128"/>
                        </a:rPr>
                        <a:t>大阪公立</a:t>
                      </a:r>
                      <a:r>
                        <a:rPr kumimoji="1" lang="ja-JP" altLang="en-US" sz="1600" dirty="0">
                          <a:latin typeface="UD デジタル 教科書体 N-B" panose="02020700000000000000" pitchFamily="17" charset="-128"/>
                          <a:ea typeface="UD デジタル 教科書体 N-B" panose="02020700000000000000" pitchFamily="17" charset="-128"/>
                        </a:rPr>
                        <a:t>大学大学院人間社会システム科学研究科教授。ハワイ大学大学院で性科学とソーシャルワークを学び、大学（教育福祉学類）では社会福祉士養成課程を担当。</a:t>
                      </a:r>
                      <a:r>
                        <a:rPr kumimoji="1" lang="en-US" altLang="ja-JP" sz="1600" dirty="0">
                          <a:latin typeface="UD デジタル 教科書体 N-B" panose="02020700000000000000" pitchFamily="17" charset="-128"/>
                          <a:ea typeface="UD デジタル 教科書体 N-B" panose="02020700000000000000" pitchFamily="17" charset="-128"/>
                        </a:rPr>
                        <a:t>GID</a:t>
                      </a:r>
                      <a:r>
                        <a:rPr kumimoji="1" lang="ja-JP" altLang="en-US" sz="1600" dirty="0">
                          <a:latin typeface="UD デジタル 教科書体 N-B" panose="02020700000000000000" pitchFamily="17" charset="-128"/>
                          <a:ea typeface="UD デジタル 教科書体 N-B" panose="02020700000000000000" pitchFamily="17" charset="-128"/>
                        </a:rPr>
                        <a:t>学会理事。日本性教育協会（</a:t>
                      </a:r>
                      <a:r>
                        <a:rPr kumimoji="1" lang="en-US" altLang="ja-JP" sz="1600" dirty="0">
                          <a:latin typeface="UD デジタル 教科書体 N-B" panose="02020700000000000000" pitchFamily="17" charset="-128"/>
                          <a:ea typeface="UD デジタル 教科書体 N-B" panose="02020700000000000000" pitchFamily="17" charset="-128"/>
                        </a:rPr>
                        <a:t>JASE)</a:t>
                      </a:r>
                      <a:r>
                        <a:rPr kumimoji="1" lang="ja-JP" altLang="en-US" sz="1600" dirty="0">
                          <a:latin typeface="UD デジタル 教科書体 N-B" panose="02020700000000000000" pitchFamily="17" charset="-128"/>
                          <a:ea typeface="UD デジタル 教科書体 N-B" panose="02020700000000000000" pitchFamily="17" charset="-128"/>
                        </a:rPr>
                        <a:t>運営委員。</a:t>
                      </a:r>
                    </a:p>
                  </a:txBody>
                  <a:tcPr/>
                </a:tc>
                <a:extLst>
                  <a:ext uri="{0D108BD9-81ED-4DB2-BD59-A6C34878D82A}">
                    <a16:rowId xmlns:a16="http://schemas.microsoft.com/office/drawing/2014/main" val="1802968596"/>
                  </a:ext>
                </a:extLst>
              </a:tr>
              <a:tr h="390958">
                <a:tc>
                  <a:txBody>
                    <a:bodyPr/>
                    <a:lstStyle/>
                    <a:p>
                      <a:r>
                        <a:rPr kumimoji="1" lang="ja-JP" altLang="en-US" sz="2000" dirty="0">
                          <a:latin typeface="UD デジタル 教科書体 N-B" panose="02020700000000000000" pitchFamily="17" charset="-128"/>
                          <a:ea typeface="UD デジタル 教科書体 N-B" panose="02020700000000000000" pitchFamily="17" charset="-128"/>
                        </a:rPr>
                        <a:t>野坂祐子</a:t>
                      </a:r>
                      <a:endParaRPr kumimoji="1" lang="ja-JP" altLang="en-US" sz="2000" dirty="0">
                        <a:solidFill>
                          <a:srgbClr val="00B050"/>
                        </a:solidFill>
                        <a:latin typeface="UD デジタル 教科書体 N-B" panose="02020700000000000000" pitchFamily="17" charset="-128"/>
                        <a:ea typeface="UD デジタル 教科書体 N-B" panose="02020700000000000000" pitchFamily="17" charset="-128"/>
                      </a:endParaRPr>
                    </a:p>
                  </a:txBody>
                  <a:tcPr/>
                </a:tc>
                <a:extLst>
                  <a:ext uri="{0D108BD9-81ED-4DB2-BD59-A6C34878D82A}">
                    <a16:rowId xmlns:a16="http://schemas.microsoft.com/office/drawing/2014/main" val="2109491267"/>
                  </a:ext>
                </a:extLst>
              </a:tr>
              <a:tr h="1117841">
                <a:tc>
                  <a:txBody>
                    <a:bodyPr/>
                    <a:lstStyle/>
                    <a:p>
                      <a:r>
                        <a:rPr kumimoji="1" lang="ja-JP" altLang="en-US" sz="1600" dirty="0">
                          <a:latin typeface="UD デジタル 教科書体 N-B" panose="02020700000000000000" pitchFamily="17" charset="-128"/>
                          <a:ea typeface="UD デジタル 教科書体 N-B" panose="02020700000000000000" pitchFamily="17" charset="-128"/>
                        </a:rPr>
                        <a:t>大阪大学大学院人間科学研究科・准教授、臨床心理士／公認心理師。学校や児童福祉領域での性的問題に関する臨床・研究を行う。児童相談所や刑務所での治療教育に関するスーパーバイザー。日本性教育協会（</a:t>
                      </a:r>
                      <a:r>
                        <a:rPr kumimoji="1" lang="en-US" altLang="ja-JP" sz="1600" dirty="0">
                          <a:latin typeface="UD デジタル 教科書体 N-B" panose="02020700000000000000" pitchFamily="17" charset="-128"/>
                          <a:ea typeface="UD デジタル 教科書体 N-B" panose="02020700000000000000" pitchFamily="17" charset="-128"/>
                        </a:rPr>
                        <a:t>JASE</a:t>
                      </a:r>
                      <a:r>
                        <a:rPr kumimoji="1" lang="ja-JP" altLang="en-US" sz="1600" dirty="0">
                          <a:latin typeface="UD デジタル 教科書体 N-B" panose="02020700000000000000" pitchFamily="17" charset="-128"/>
                          <a:ea typeface="UD デジタル 教科書体 N-B" panose="02020700000000000000" pitchFamily="17" charset="-128"/>
                        </a:rPr>
                        <a:t>）運営委員</a:t>
                      </a:r>
                      <a:r>
                        <a:rPr kumimoji="1" lang="ja-JP" altLang="en-US" sz="1600" dirty="0" smtClean="0">
                          <a:latin typeface="UD デジタル 教科書体 N-B" panose="02020700000000000000" pitchFamily="17" charset="-128"/>
                          <a:ea typeface="UD デジタル 教科書体 N-B" panose="02020700000000000000" pitchFamily="17" charset="-128"/>
                        </a:rPr>
                        <a:t>。</a:t>
                      </a:r>
                      <a:r>
                        <a:rPr kumimoji="1" lang="en-US" altLang="ja-JP" sz="1600" dirty="0" smtClean="0">
                          <a:latin typeface="UD デジタル 教科書体 N-B" panose="02020700000000000000" pitchFamily="17" charset="-128"/>
                          <a:ea typeface="UD デジタル 教科書体 N-B" panose="02020700000000000000" pitchFamily="17" charset="-128"/>
                        </a:rPr>
                        <a:t>JSTSS</a:t>
                      </a:r>
                      <a:r>
                        <a:rPr kumimoji="1" lang="ja-JP" altLang="en-US" sz="1600" dirty="0" smtClean="0">
                          <a:latin typeface="UD デジタル 教科書体 N-B" panose="02020700000000000000" pitchFamily="17" charset="-128"/>
                          <a:ea typeface="UD デジタル 教科書体 N-B" panose="02020700000000000000" pitchFamily="17" charset="-128"/>
                        </a:rPr>
                        <a:t>学会理事。</a:t>
                      </a:r>
                      <a:endParaRPr kumimoji="1" lang="ja-JP" altLang="en-US" sz="1600" dirty="0">
                        <a:latin typeface="UD デジタル 教科書体 N-B" panose="02020700000000000000" pitchFamily="17" charset="-128"/>
                        <a:ea typeface="UD デジタル 教科書体 N-B" panose="02020700000000000000" pitchFamily="17" charset="-128"/>
                      </a:endParaRPr>
                    </a:p>
                  </a:txBody>
                  <a:tcPr/>
                </a:tc>
                <a:extLst>
                  <a:ext uri="{0D108BD9-81ED-4DB2-BD59-A6C34878D82A}">
                    <a16:rowId xmlns:a16="http://schemas.microsoft.com/office/drawing/2014/main" val="1717176170"/>
                  </a:ext>
                </a:extLst>
              </a:tr>
              <a:tr h="390958">
                <a:tc>
                  <a:txBody>
                    <a:bodyPr/>
                    <a:lstStyle/>
                    <a:p>
                      <a:r>
                        <a:rPr kumimoji="1" lang="ja-JP" altLang="en-US" sz="2000" dirty="0">
                          <a:latin typeface="UD デジタル 教科書体 N-B" panose="02020700000000000000" pitchFamily="17" charset="-128"/>
                          <a:ea typeface="UD デジタル 教科書体 N-B" panose="02020700000000000000" pitchFamily="17" charset="-128"/>
                        </a:rPr>
                        <a:t>吉田博美</a:t>
                      </a:r>
                      <a:endParaRPr kumimoji="1" lang="ja-JP" altLang="en-US" sz="2000" dirty="0">
                        <a:solidFill>
                          <a:srgbClr val="00B050"/>
                        </a:solidFill>
                        <a:latin typeface="UD デジタル 教科書体 N-B" panose="02020700000000000000" pitchFamily="17" charset="-128"/>
                        <a:ea typeface="UD デジタル 教科書体 N-B" panose="02020700000000000000" pitchFamily="17" charset="-128"/>
                      </a:endParaRPr>
                    </a:p>
                  </a:txBody>
                  <a:tcPr/>
                </a:tc>
                <a:extLst>
                  <a:ext uri="{0D108BD9-81ED-4DB2-BD59-A6C34878D82A}">
                    <a16:rowId xmlns:a16="http://schemas.microsoft.com/office/drawing/2014/main" val="1860438857"/>
                  </a:ext>
                </a:extLst>
              </a:tr>
              <a:tr h="1117841">
                <a:tc>
                  <a:txBody>
                    <a:bodyPr/>
                    <a:lstStyle/>
                    <a:p>
                      <a:r>
                        <a:rPr kumimoji="1" lang="ja-JP" altLang="en-US" sz="1600" dirty="0">
                          <a:latin typeface="UD デジタル 教科書体 N-B" panose="02020700000000000000" pitchFamily="17" charset="-128"/>
                          <a:ea typeface="UD デジタル 教科書体 N-B" panose="02020700000000000000" pitchFamily="17" charset="-128"/>
                        </a:rPr>
                        <a:t>駒澤</a:t>
                      </a:r>
                      <a:r>
                        <a:rPr kumimoji="1" lang="ja-JP" altLang="en-US" sz="1600" dirty="0" smtClean="0">
                          <a:latin typeface="UD デジタル 教科書体 N-B" panose="02020700000000000000" pitchFamily="17" charset="-128"/>
                          <a:ea typeface="UD デジタル 教科書体 N-B" panose="02020700000000000000" pitchFamily="17" charset="-128"/>
                        </a:rPr>
                        <a:t>大学学生支援センター・</a:t>
                      </a:r>
                      <a:r>
                        <a:rPr kumimoji="1" lang="ja-JP" altLang="en-US" sz="1600" dirty="0">
                          <a:latin typeface="UD デジタル 教科書体 N-B" panose="02020700000000000000" pitchFamily="17" charset="-128"/>
                          <a:ea typeface="UD デジタル 教科書体 N-B" panose="02020700000000000000" pitchFamily="17" charset="-128"/>
                        </a:rPr>
                        <a:t>常勤カウンセラー、臨床心理士／公認心理師。性暴力・性的虐待被害者の心理療法が専門。米国ペンシルバニア大学不安障害治療研究センター認定</a:t>
                      </a:r>
                      <a:r>
                        <a:rPr kumimoji="1" lang="en-US" altLang="ja-JP" sz="1600" dirty="0">
                          <a:latin typeface="UD デジタル 教科書体 N-B" panose="02020700000000000000" pitchFamily="17" charset="-128"/>
                          <a:ea typeface="UD デジタル 教科書体 N-B" panose="02020700000000000000" pitchFamily="17" charset="-128"/>
                        </a:rPr>
                        <a:t>Prolonged Exposure Therapy</a:t>
                      </a:r>
                      <a:r>
                        <a:rPr kumimoji="1" lang="ja-JP" altLang="en-US" sz="1600" dirty="0">
                          <a:latin typeface="UD デジタル 教科書体 N-B" panose="02020700000000000000" pitchFamily="17" charset="-128"/>
                          <a:ea typeface="UD デジタル 教科書体 N-B" panose="02020700000000000000" pitchFamily="17" charset="-128"/>
                        </a:rPr>
                        <a:t>スーパーバイザー／セラピスト。</a:t>
                      </a:r>
                    </a:p>
                  </a:txBody>
                  <a:tcPr/>
                </a:tc>
                <a:extLst>
                  <a:ext uri="{0D108BD9-81ED-4DB2-BD59-A6C34878D82A}">
                    <a16:rowId xmlns:a16="http://schemas.microsoft.com/office/drawing/2014/main" val="2334089639"/>
                  </a:ext>
                </a:extLst>
              </a:tr>
            </a:tbl>
          </a:graphicData>
        </a:graphic>
      </p:graphicFrame>
    </p:spTree>
    <p:extLst>
      <p:ext uri="{BB962C8B-B14F-4D97-AF65-F5344CB8AC3E}">
        <p14:creationId xmlns:p14="http://schemas.microsoft.com/office/powerpoint/2010/main" val="17470277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626</TotalTime>
  <Words>685</Words>
  <Application>Microsoft Office PowerPoint</Application>
  <PresentationFormat>ユーザー設定</PresentationFormat>
  <Paragraphs>46</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UD デジタル 教科書体 N-B</vt:lpstr>
      <vt:lpstr>UD デジタル 教科書体 NP-B</vt:lpstr>
      <vt:lpstr>游ゴシック</vt:lpstr>
      <vt:lpstr>游ゴシック Light</vt:lpstr>
      <vt:lpstr>Arial</vt:lpstr>
      <vt:lpstr>Calibri</vt:lpstr>
      <vt:lpstr>Calibri Light</vt:lpstr>
      <vt:lpstr>Office テーマ</vt:lpstr>
      <vt:lpstr>　SAR（Sexual Attitude Reassessment）とは、性に関する教育や支援に関わる人が、「性に関する自己の価値・態度」と向き合い、再構築するための研修プログラムです。性に対する内容は、不快さや不調、葛藤を生じさせるトリガーとなりうる刺激が含まれることが多いものです。だからこそ、性と対人関係を扱う支援者には、SARのような自己覚知を目的とした研修が必要であり、学び合いのための安全な場づくりや適切な課題を選定するスキルも研修を行う際には欠かせない資質となります。  　今回のSEE性教育アカデミーでは、昨年度に引き続き藤岡淳子先生をお招きして、性と対人関係について語る際に必要な「安全で対等な場づくりとグループの対話を深めるためのファシリテートスキル」を学びます！参加者同士の対話のプロセスを通じて、個人の成長はもちろんのこと、専門的スキルと対人スキルを向上させる機会になると考えています。是非一緒に語り合いましょ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pcadmin</dc:creator>
  <cp:lastModifiedBy>pcadmin</cp:lastModifiedBy>
  <cp:revision>49</cp:revision>
  <dcterms:created xsi:type="dcterms:W3CDTF">2021-11-16T01:22:13Z</dcterms:created>
  <dcterms:modified xsi:type="dcterms:W3CDTF">2022-04-21T07:57:16Z</dcterms:modified>
</cp:coreProperties>
</file>